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4" r:id="rId3"/>
    <p:sldId id="295" r:id="rId4"/>
    <p:sldId id="289" r:id="rId5"/>
    <p:sldId id="257" r:id="rId6"/>
    <p:sldId id="263" r:id="rId7"/>
    <p:sldId id="264" r:id="rId8"/>
    <p:sldId id="270" r:id="rId9"/>
    <p:sldId id="282" r:id="rId10"/>
    <p:sldId id="271" r:id="rId11"/>
    <p:sldId id="274" r:id="rId12"/>
    <p:sldId id="279" r:id="rId13"/>
    <p:sldId id="283" r:id="rId14"/>
    <p:sldId id="287" r:id="rId15"/>
    <p:sldId id="285" r:id="rId16"/>
    <p:sldId id="280" r:id="rId17"/>
    <p:sldId id="286" r:id="rId18"/>
    <p:sldId id="28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9933"/>
    <a:srgbClr val="CC0000"/>
    <a:srgbClr val="006600"/>
    <a:srgbClr val="FF5050"/>
    <a:srgbClr val="003300"/>
    <a:srgbClr val="FF9966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43548" autoAdjust="0"/>
  </p:normalViewPr>
  <p:slideViewPr>
    <p:cSldViewPr>
      <p:cViewPr>
        <p:scale>
          <a:sx n="77" d="100"/>
          <a:sy n="77" d="100"/>
        </p:scale>
        <p:origin x="-177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E16E-8413-43D5-8A81-CA0B873E772C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E020-ACE6-4BC8-85DC-C9F98B1F0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840900-CBFC-4D46-B6FB-481D7F13A23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3B0A69-639B-4D10-BD5E-F4E08B00B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264696" cy="129614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Звіт музичного </a:t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керівника </a:t>
            </a:r>
            <a:b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aramond" pitchFamily="18" charset="0"/>
              </a:rPr>
              <a:t>Волонтир Алли Іллівни</a:t>
            </a:r>
            <a:endParaRPr lang="ru-RU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052736"/>
            <a:ext cx="4968552" cy="504056"/>
          </a:xfrm>
        </p:spPr>
        <p:txBody>
          <a:bodyPr>
            <a:noAutofit/>
          </a:bodyPr>
          <a:lstStyle/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sz="2000" b="1" i="1" kern="0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ru-RU" sz="2000" b="1" i="1" kern="0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Чинад</a:t>
            </a:r>
            <a:r>
              <a:rPr lang="uk-UA" sz="20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lang="ru-RU" sz="2000" i="1" kern="0" dirty="0" smtClean="0">
              <a:solidFill>
                <a:srgbClr val="C00000"/>
              </a:solidFill>
            </a:endParaRPr>
          </a:p>
          <a:p>
            <a:endParaRPr lang="ru-RU" sz="23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27451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3" y="260648"/>
            <a:ext cx="439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FF6600"/>
                </a:solidFill>
                <a:latin typeface="Segoe Script" pitchFamily="34" charset="0"/>
              </a:rPr>
              <a:t>Свято осені</a:t>
            </a:r>
            <a:endParaRPr lang="ru-RU" sz="2400" b="1" dirty="0">
              <a:solidFill>
                <a:srgbClr val="FF6600"/>
              </a:solidFill>
              <a:latin typeface="Segoe Scrip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6"/>
          <a:stretch>
            <a:fillRect/>
          </a:stretch>
        </p:blipFill>
        <p:spPr bwMode="auto">
          <a:xfrm>
            <a:off x="395536" y="3779709"/>
            <a:ext cx="4392488" cy="307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501109" cy="292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"/>
          <a:stretch>
            <a:fillRect/>
          </a:stretch>
        </p:blipFill>
        <p:spPr bwMode="auto">
          <a:xfrm>
            <a:off x="467544" y="980727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6120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>
                  <a:solidFill>
                    <a:srgbClr val="FF6600"/>
                  </a:solidFill>
                </a:ln>
                <a:solidFill>
                  <a:srgbClr val="CC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Музична діяльність дітей</a:t>
            </a:r>
            <a:endParaRPr lang="ru-RU" sz="4000" b="1" dirty="0">
              <a:ln>
                <a:solidFill>
                  <a:srgbClr val="FF6600"/>
                </a:solidFill>
              </a:ln>
              <a:solidFill>
                <a:srgbClr val="CC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125996"/>
            <a:ext cx="295916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84558"/>
            <a:ext cx="2908150" cy="275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69816"/>
            <a:ext cx="2959169" cy="277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63775"/>
            <a:ext cx="3052166" cy="253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60648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День св. Миколая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3949" cy="248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293197" cy="211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3011"/>
            <a:ext cx="4139952" cy="208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17594" cy="266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0006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3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26642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Новий Рік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716883" cy="278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97434"/>
            <a:ext cx="3814221" cy="286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380829" cy="253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165" y="404664"/>
            <a:ext cx="3284835" cy="246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1201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3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26642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Різдво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04256" cy="307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260648"/>
            <a:ext cx="2114484" cy="281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409724" cy="321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40" y="1700808"/>
            <a:ext cx="307823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84" y="3356992"/>
            <a:ext cx="24841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3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6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476672"/>
            <a:ext cx="460851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Стрітення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736304" cy="241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4040188" cy="220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273176" cy="245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8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503" y="3009146"/>
            <a:ext cx="235000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Березня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534306"/>
            <a:ext cx="2649452" cy="264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198" y="404664"/>
            <a:ext cx="2520279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236" y="404664"/>
            <a:ext cx="2820504" cy="282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579" y="3894089"/>
            <a:ext cx="2703263" cy="270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3717031"/>
            <a:ext cx="2880321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2924944"/>
            <a:ext cx="22300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червня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2020 - 2021\1 червня 2021\20210601_113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2020 - 2021\1 червня 2021\20210601_1142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2020 - 2021\1 червня 2021\20210601_1250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ФОТО 2020 - 2021\1 червня 2021\20210601_1250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5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1603" y="3112597"/>
            <a:ext cx="41896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Літо-</a:t>
            </a:r>
            <a:r>
              <a:rPr lang="uk-UA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пора розваг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2020 - 2021\літо\IMG-da704487c2e2a7aea0fab128df26111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 2020 - 2021\літо\изображение_viber_2021-06-03_23-07-12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54691" cy="2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ФОТО 2020 - 2021\літо\изображение_viber_2021-06-04_20-22-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430688" cy="2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ФОТО 2020 - 2021\літо\IMG-617a296208ac14facf18307bd12ce189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11202" cy="294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ФОТО 2020 - 2021\літо\изображение_viber_2021-06-04_21-08-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88843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7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537" y="1772816"/>
            <a:ext cx="403828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honar Bangla" pitchFamily="34" charset="0"/>
              </a:rPr>
              <a:t>Дякую </a:t>
            </a:r>
          </a:p>
          <a:p>
            <a:pPr algn="ctr"/>
            <a:r>
              <a:rPr lang="uk-UA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honar Bangla" pitchFamily="34" charset="0"/>
              </a:rPr>
              <a:t>за увагу!</a:t>
            </a:r>
            <a:endParaRPr lang="ru-RU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Shonar Bangla" pitchFamily="34" charset="0"/>
            </a:endParaRPr>
          </a:p>
        </p:txBody>
      </p:sp>
      <p:pic>
        <p:nvPicPr>
          <p:cNvPr id="1026" name="Picture 2" descr="D:\З Днем Муз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45" y="2132856"/>
            <a:ext cx="42193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187624" y="1700808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ранньому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дитинстві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донести до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музичного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 в звуках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відчує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багатогранні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відтінки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людських</a:t>
            </a: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почуттів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612560" cy="721939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71600" y="206084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FreesiaUPC" pitchFamily="34" charset="-34"/>
              </a:rPr>
              <a:t>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Моє завдання, як музичного керівника -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 реалізувати виховні можливості 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музичної діяльності, прилучити дітей до неї,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 використовуючи при цьому весь арсенал 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FreesiaUPC" pitchFamily="34" charset="-34"/>
              </a:rPr>
              <a:t>педагогічних знань, умінь і навичок.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epositphotos_1906697-stock-photo-grunge-musical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Новая папка (3)\изображение_viber_2022-05-30_10-27-26-4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256584" cy="3942438"/>
          </a:xfrm>
          <a:prstGeom prst="rect">
            <a:avLst/>
          </a:prstGeom>
          <a:noFill/>
        </p:spPr>
      </p:pic>
      <p:pic>
        <p:nvPicPr>
          <p:cNvPr id="6147" name="Picture 3" descr="F:\Новая папка (3)\изображение_viber_2022-05-30_10-27-26-9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464" y="2669162"/>
            <a:ext cx="4824536" cy="418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0604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" y="0"/>
            <a:ext cx="9144000" cy="685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200" y="292387"/>
            <a:ext cx="2592288" cy="584775"/>
          </a:xfrm>
          <a:prstGeom prst="rect">
            <a:avLst/>
          </a:prstGeom>
          <a:solidFill>
            <a:srgbClr val="FF9966"/>
          </a:solidFill>
          <a:effectLst>
            <a:glow rad="228600">
              <a:srgbClr val="00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3200" b="1" i="1" dirty="0" smtClean="0">
                <a:solidFill>
                  <a:srgbClr val="006600"/>
                </a:solidFill>
              </a:rPr>
              <a:t>САМООСВІТА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829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“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Використання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театралізації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під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час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музичної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Segoe Print" pitchFamily="2" charset="0"/>
              </a:rPr>
              <a:t>діяльності</a:t>
            </a:r>
            <a:r>
              <a:rPr lang="ru-RU" sz="2000" b="1" dirty="0">
                <a:solidFill>
                  <a:srgbClr val="FF6600"/>
                </a:solidFill>
                <a:latin typeface="Segoe Print" pitchFamily="2" charset="0"/>
              </a:rPr>
              <a:t>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1989" y="1524854"/>
            <a:ext cx="74639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впровадження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під час самоосвітнього напрямку роботи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основних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елементів театралізації ,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музичної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діяльності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її використання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для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розвитку творчих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,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акторських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сценічних здібностей, формування мовленнєвої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компетентності, </a:t>
            </a: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навичок театрально-виконавської діяльності  для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подальшої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передачі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вихованцям і педагогічним працівникам,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а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також </a:t>
            </a:r>
            <a:endParaRPr lang="uk-UA" sz="1400" b="1" dirty="0" smtClean="0">
              <a:solidFill>
                <a:srgbClr val="008000"/>
              </a:solidFill>
              <a:latin typeface="Segoe Script" pitchFamily="34" charset="0"/>
              <a:cs typeface="Raavi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ширше </a:t>
            </a:r>
            <a:r>
              <a:rPr lang="uk-UA" sz="1400" b="1" dirty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самостійне дослідження театру як окремої </a:t>
            </a:r>
            <a:r>
              <a:rPr lang="uk-UA" sz="1400" b="1" dirty="0" smtClean="0">
                <a:solidFill>
                  <a:srgbClr val="008000"/>
                </a:solidFill>
                <a:latin typeface="Segoe Script" pitchFamily="34" charset="0"/>
                <a:cs typeface="Raavi" pitchFamily="34" charset="0"/>
              </a:rPr>
              <a:t>установи.</a:t>
            </a:r>
            <a:r>
              <a:rPr lang="uk-UA" sz="1400" b="1" dirty="0" smtClean="0">
                <a:solidFill>
                  <a:srgbClr val="008000"/>
                </a:solidFill>
              </a:rPr>
              <a:t> 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15816" y="544522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3544" y="5914146"/>
            <a:ext cx="359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6600"/>
                </a:solidFill>
                <a:latin typeface="Arial Black" pitchFamily="34" charset="0"/>
              </a:rPr>
              <a:t>    Розігрування казок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37882"/>
            <a:ext cx="2232248" cy="232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3044845" cy="228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5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46347" y="1170472"/>
            <a:ext cx="6325771" cy="14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738" y="441538"/>
            <a:ext cx="783099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uk-UA" sz="3600" b="1" i="1" dirty="0" smtClean="0">
                <a:solidFill>
                  <a:srgbClr val="C00000"/>
                </a:solidFill>
                <a:latin typeface="Segoe Print" pitchFamily="2" charset="0"/>
              </a:rPr>
              <a:t>ОСНОВНІ ВИДИ ДІЯЛЬНОСТІ</a:t>
            </a:r>
            <a:endParaRPr lang="ru-RU" sz="3600" b="1" i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3241" y="1170472"/>
            <a:ext cx="53719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Проводжу різні види занять у корекційній групі,та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р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ізновіковій двічі на тиждень відповідно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д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о графіка роботи.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03848" y="2348880"/>
            <a:ext cx="129614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2348880"/>
            <a:ext cx="100811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9451" y="2470317"/>
            <a:ext cx="2244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Традиційне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Домінантне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Комплексне (інтегроване)</a:t>
            </a:r>
            <a:endParaRPr lang="ru-RU" sz="1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263280"/>
            <a:ext cx="34523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Музично-ритмічна вправа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Слухання музики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Вправа для розвитку слуху </a:t>
            </a:r>
          </a:p>
          <a:p>
            <a:r>
              <a:rPr lang="uk-UA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голосу (Поспівка)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Співи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Танець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Музична гра</a:t>
            </a:r>
          </a:p>
          <a:p>
            <a:r>
              <a:rPr lang="uk-UA" sz="1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Гра на дитячих музичних інструментах</a:t>
            </a:r>
            <a:endParaRPr lang="ru-RU" sz="1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530" y="3524890"/>
            <a:ext cx="35862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Складаю сценарії свят та розваг,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в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ідповідаю за підготовку та їх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проведення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682" y="4540553"/>
            <a:ext cx="358623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Веду роботу з вихователями</a:t>
            </a:r>
          </a:p>
          <a:p>
            <a:pPr algn="ctr"/>
            <a:r>
              <a:rPr lang="uk-UA" sz="1600" b="1" dirty="0">
                <a:solidFill>
                  <a:srgbClr val="CC0000"/>
                </a:solidFill>
                <a:latin typeface="Comic Sans MS" pitchFamily="66" charset="0"/>
              </a:rPr>
              <a:t>з</a:t>
            </a:r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алучаючи їх до загального процесу 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музичного виховання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531" y="5805264"/>
            <a:ext cx="35633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Керую роботою вихователя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в сфері музичного розвитку </a:t>
            </a:r>
          </a:p>
          <a:p>
            <a:pPr algn="ctr"/>
            <a:r>
              <a:rPr lang="uk-UA" sz="1600" b="1" dirty="0" smtClean="0">
                <a:solidFill>
                  <a:srgbClr val="CC0000"/>
                </a:solidFill>
                <a:latin typeface="Comic Sans MS" pitchFamily="66" charset="0"/>
              </a:rPr>
              <a:t>дошкільників</a:t>
            </a:r>
            <a:endParaRPr lang="ru-RU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9579"/>
            <a:ext cx="6359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  <a:latin typeface="Georgia" pitchFamily="18" charset="0"/>
              </a:rPr>
              <a:t>Участь у методичній роботі </a:t>
            </a:r>
          </a:p>
          <a:p>
            <a:pPr algn="ctr"/>
            <a:r>
              <a:rPr lang="uk-UA" sz="3200" b="1" u="sng" dirty="0" smtClean="0">
                <a:solidFill>
                  <a:srgbClr val="FF0000"/>
                </a:solidFill>
                <a:latin typeface="Georgia" pitchFamily="18" charset="0"/>
              </a:rPr>
              <a:t>дошкільного закладу</a:t>
            </a:r>
            <a:endParaRPr lang="ru-RU" sz="3200" b="1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11560" y="1772816"/>
            <a:ext cx="2304256" cy="165618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 у педагогічних радах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292080" y="1556797"/>
            <a:ext cx="2714600" cy="153057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у методичних об'єднаннях та семінарах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840865" y="2644545"/>
            <a:ext cx="2659054" cy="18002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різнопланових та тематичних свят і розваг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11560" y="4218445"/>
            <a:ext cx="2473424" cy="21242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масово-виховних заходів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27380" y="3906594"/>
            <a:ext cx="4136133" cy="254674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музично - практичних занять з вихователями дошкільників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 smtClean="0">
                <a:solidFill>
                  <a:srgbClr val="FF6600"/>
                </a:solidFill>
                <a:latin typeface="Segoe Script" pitchFamily="34" charset="0"/>
              </a:rPr>
              <a:t>День знань</a:t>
            </a:r>
            <a:endParaRPr lang="ru-RU" sz="2400" b="1" dirty="0">
              <a:solidFill>
                <a:srgbClr val="FF6600"/>
              </a:solidFill>
              <a:latin typeface="Segoe Scrip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5" y="3855449"/>
            <a:ext cx="4003540" cy="300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93" y="3284984"/>
            <a:ext cx="4236915" cy="340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5" y="769441"/>
            <a:ext cx="3635896" cy="287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mail.google.com/mail/u/0?ui=2&amp;ik=2a01d2515b&amp;attid=0.1.1&amp;permmsgid=msg-f:1727467420609932646&amp;th=17f932776e83ed66&amp;view=fimg&amp;fur=ip&amp;sz=s0-l75-ft&amp;attbid=ANGjdJ_6oO0GdpUqspbTPbepqGIK18SNoWIwY4HBJsb9YlF-7FuWL5oONBZME8Ge0hhy_ery7OXgRBikI1Eh0hGH9ZO807vHHYmHEozbA3lSTtOT_cEKjh3xioirDVA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7140"/>
            <a:ext cx="3456384" cy="319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1448</TotalTime>
  <Words>271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Валка</vt:lpstr>
      <vt:lpstr>   Звіт музичного  керівника  Волонтир Алли Іллівни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162</cp:revision>
  <dcterms:created xsi:type="dcterms:W3CDTF">2018-02-23T20:36:41Z</dcterms:created>
  <dcterms:modified xsi:type="dcterms:W3CDTF">2022-07-14T09:29:03Z</dcterms:modified>
</cp:coreProperties>
</file>