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0080625" cy="5670550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648" y="-90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 fontScale="5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200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360000" y="1991880"/>
            <a:ext cx="4862880" cy="2866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Trattatello"/>
                <a:ea typeface="DejaVu Sans"/>
              </a:rPr>
              <a:t>Звіт 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Trattatello"/>
                <a:ea typeface="DejaVu Sans"/>
              </a:rPr>
              <a:t>навчально-виховної роботи вчителя -дефектолога корекційної групи 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C9211E"/>
                </a:solidFill>
                <a:latin typeface="Trattatello"/>
                <a:ea typeface="DejaVu Sans"/>
              </a:rPr>
              <a:t>„Калинка”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C9211E"/>
                </a:solidFill>
                <a:latin typeface="Trattatello"/>
                <a:ea typeface="DejaVu Sans"/>
              </a:rPr>
              <a:t>Ганькович М.А.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C9211E"/>
                </a:solidFill>
                <a:latin typeface="Trattatello"/>
                <a:ea typeface="DejaVu Sans"/>
              </a:rPr>
              <a:t>2021-2022н.р.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180000" y="3960000"/>
            <a:ext cx="3036960" cy="59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000000"/>
                </a:solidFill>
                <a:latin typeface="Trattatello"/>
                <a:ea typeface="DejaVu Sans"/>
              </a:rPr>
              <a:t> 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Рисунок 9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94880" y="720000"/>
            <a:ext cx="6043680" cy="467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2160000" y="636480"/>
            <a:ext cx="6478560" cy="382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Trattatello"/>
                <a:ea typeface="DejaVu Sans"/>
              </a:rPr>
              <a:t>3)Ігри на дрібну моторику „Прищіпки”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Trattatello"/>
                <a:ea typeface="PingFang SC"/>
              </a:rPr>
              <a:t>Мета:</a:t>
            </a:r>
            <a:r>
              <a:rPr lang="ru-RU" sz="2600" b="1" strike="noStrike" spc="-1">
                <a:solidFill>
                  <a:srgbClr val="FF0000"/>
                </a:solidFill>
                <a:latin typeface="Trattatello"/>
                <a:ea typeface="PingFang SC"/>
              </a:rPr>
              <a:t> </a:t>
            </a:r>
            <a:r>
              <a:rPr lang="ru-RU" sz="2600" b="1" strike="noStrike" spc="-1">
                <a:solidFill>
                  <a:srgbClr val="000000"/>
                </a:solidFill>
                <a:latin typeface="Trattatello"/>
                <a:ea typeface="PingFang SC"/>
              </a:rPr>
              <a:t>завдяки грі стимулюються певні ділянки головного мозгу, </a:t>
            </a:r>
            <a:r>
              <a:rPr lang="ru-RU" sz="2600" b="1" strike="noStrike" spc="-1">
                <a:solidFill>
                  <a:srgbClr val="000000"/>
                </a:solidFill>
                <a:latin typeface="Trattatello"/>
                <a:ea typeface="Arial"/>
              </a:rPr>
              <a:t> сприяють швидкому розвитку мови в дитини.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Рисунок 9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960" y="0"/>
            <a:ext cx="3318120" cy="4424760"/>
          </a:xfrm>
          <a:prstGeom prst="rect">
            <a:avLst/>
          </a:prstGeom>
          <a:ln>
            <a:noFill/>
          </a:ln>
        </p:spPr>
      </p:pic>
      <p:pic>
        <p:nvPicPr>
          <p:cNvPr id="96" name="Рисунок 9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00000" y="180000"/>
            <a:ext cx="3103200" cy="4138560"/>
          </a:xfrm>
          <a:prstGeom prst="rect">
            <a:avLst/>
          </a:prstGeom>
          <a:ln>
            <a:noFill/>
          </a:ln>
        </p:spPr>
      </p:pic>
      <p:pic>
        <p:nvPicPr>
          <p:cNvPr id="97" name="Рисунок 96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40000" y="1080000"/>
            <a:ext cx="3193920" cy="269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9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535000" y="540000"/>
            <a:ext cx="3283560" cy="4559040"/>
          </a:xfrm>
          <a:prstGeom prst="rect">
            <a:avLst/>
          </a:prstGeom>
          <a:ln>
            <a:noFill/>
          </a:ln>
        </p:spPr>
      </p:pic>
      <p:pic>
        <p:nvPicPr>
          <p:cNvPr id="99" name="Рисунок 9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00000" y="605160"/>
            <a:ext cx="3418560" cy="4433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160000" y="0"/>
            <a:ext cx="5485680" cy="64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9211E"/>
                </a:solidFill>
                <a:latin typeface="Trattatello"/>
                <a:ea typeface="DejaVu Sans"/>
              </a:rPr>
              <a:t>4)День народження у діток в групі „Калинка”</a:t>
            </a:r>
            <a:endParaRPr lang="ru-RU" sz="2400" b="0" strike="noStrike" spc="-1">
              <a:latin typeface="Arial"/>
            </a:endParaRPr>
          </a:p>
        </p:txBody>
      </p:sp>
      <p:pic>
        <p:nvPicPr>
          <p:cNvPr id="101" name="Рисунок 10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4000" y="936000"/>
            <a:ext cx="6655320" cy="4030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0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435360" y="540000"/>
            <a:ext cx="3643200" cy="4858560"/>
          </a:xfrm>
          <a:prstGeom prst="rect">
            <a:avLst/>
          </a:prstGeom>
          <a:ln>
            <a:noFill/>
          </a:ln>
        </p:spPr>
      </p:pic>
      <p:pic>
        <p:nvPicPr>
          <p:cNvPr id="103" name="Рисунок 10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36840" y="1171800"/>
            <a:ext cx="2961720" cy="3686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Рисунок 10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340440" y="540000"/>
            <a:ext cx="3498120" cy="41630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2700000" y="1378800"/>
            <a:ext cx="6658560" cy="321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Trattatello"/>
                <a:ea typeface="DejaVu Sans"/>
              </a:rPr>
              <a:t>5)Арт - терапія з дітьми.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rattatello"/>
                <a:ea typeface="PingFang SC"/>
              </a:rPr>
              <a:t>Мета: </a:t>
            </a:r>
            <a:r>
              <a:rPr lang="ru-RU" sz="2400" b="1" strike="noStrike" spc="-1">
                <a:solidFill>
                  <a:srgbClr val="000000"/>
                </a:solidFill>
                <a:latin typeface="Trattatello"/>
                <a:ea typeface="Arial"/>
              </a:rPr>
              <a:t>допoмогти впроратися з проблемами;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Trattatello"/>
                <a:ea typeface="Arial"/>
              </a:rPr>
              <a:t>щоб дитина почала виражати свої власні почуття .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2880000" y="26280"/>
            <a:ext cx="7198560" cy="4592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rattatello"/>
                <a:ea typeface="DejaVu Sans"/>
              </a:rPr>
              <a:t>Сучасні дослідження арт-терапії розглянуто в працях психологів.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000000"/>
                </a:solidFill>
                <a:latin typeface="Trattatello"/>
                <a:ea typeface="DejaVu Sans"/>
              </a:rPr>
              <a:t>Це терапія образотворчою діяльністю з метою вираження свогопсихоемоційного стану. Проводжу індивідуальні та групові заняття з дітками</a:t>
            </a:r>
            <a:r>
              <a:rPr lang="ru-RU" sz="2600" b="0" strike="noStrike" spc="-1">
                <a:solidFill>
                  <a:srgbClr val="000000"/>
                </a:solidFill>
                <a:latin typeface="Trattatello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10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49320"/>
            <a:ext cx="4138560" cy="4269240"/>
          </a:xfrm>
          <a:prstGeom prst="rect">
            <a:avLst/>
          </a:prstGeom>
          <a:ln>
            <a:noFill/>
          </a:ln>
        </p:spPr>
      </p:pic>
      <p:pic>
        <p:nvPicPr>
          <p:cNvPr id="108" name="Рисунок 10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21574800">
            <a:off x="4281120" y="9360"/>
            <a:ext cx="5744520" cy="4255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360000" y="2208960"/>
            <a:ext cx="8998560" cy="4123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C9211E"/>
                </a:solidFill>
                <a:latin typeface="Trattatello"/>
                <a:ea typeface="DejaVu Sans"/>
              </a:rPr>
              <a:t>Кожна дитина по-своєму унікальна, і потреби кожної дитини специфічні 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C9211E"/>
                </a:solidFill>
                <a:latin typeface="Trattatello"/>
                <a:ea typeface="DejaVu Sans"/>
              </a:rPr>
              <a:t>Найбільшою групою, яка входить до поняття „діти з особливими потребами” є діти з особливостями психофізичного розвитку .</a:t>
            </a:r>
            <a:endParaRPr lang="ru-RU" sz="2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200" b="1" strike="noStrike" spc="-1">
                <a:solidFill>
                  <a:srgbClr val="C9211E"/>
                </a:solidFill>
                <a:latin typeface="Trattatello"/>
                <a:ea typeface="DejaVu Sans"/>
              </a:rPr>
              <a:t>Проблеми з мовленням сьогодні стали досить поширеним явищем . Затримки в розвитку мовлення сприяють затримку розумового розвитку дитини, обмежують її загальний потенціал.</a:t>
            </a:r>
            <a:r>
              <a:rPr lang="ru-RU" sz="1800" b="0" strike="noStrike" spc="-1">
                <a:solidFill>
                  <a:srgbClr val="C9211E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10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620000"/>
            <a:ext cx="3370680" cy="4048560"/>
          </a:xfrm>
          <a:prstGeom prst="rect">
            <a:avLst/>
          </a:prstGeom>
          <a:ln>
            <a:noFill/>
          </a:ln>
        </p:spPr>
      </p:pic>
      <p:pic>
        <p:nvPicPr>
          <p:cNvPr id="110" name="Рисунок 109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840000" y="1620000"/>
            <a:ext cx="3238560" cy="4048560"/>
          </a:xfrm>
          <a:prstGeom prst="rect">
            <a:avLst/>
          </a:prstGeom>
          <a:ln>
            <a:noFill/>
          </a:ln>
        </p:spPr>
      </p:pic>
      <p:pic>
        <p:nvPicPr>
          <p:cNvPr id="111" name="Рисунок 110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060000" y="1620000"/>
            <a:ext cx="3958560" cy="404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2520000" y="77760"/>
            <a:ext cx="5812200" cy="640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9211E"/>
                </a:solidFill>
                <a:latin typeface="Trattatello"/>
                <a:ea typeface="DejaVu Sans"/>
              </a:rPr>
              <a:t>6)Різноманітні ігри, які дітки дуже полюбляють.</a:t>
            </a:r>
            <a:r>
              <a:rPr lang="ru-RU" sz="1800" b="0" strike="noStrike" spc="-1">
                <a:solidFill>
                  <a:srgbClr val="C9211E"/>
                </a:solidFill>
                <a:latin typeface="Arial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13" name="Рисунок 1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40000" y="864000"/>
            <a:ext cx="3598560" cy="379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60000" y="1800000"/>
            <a:ext cx="3424680" cy="3868560"/>
          </a:xfrm>
          <a:prstGeom prst="rect">
            <a:avLst/>
          </a:prstGeom>
          <a:ln>
            <a:noFill/>
          </a:ln>
        </p:spPr>
      </p:pic>
      <p:pic>
        <p:nvPicPr>
          <p:cNvPr id="115" name="Рисунок 1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40000" y="1800000"/>
            <a:ext cx="3418560" cy="3868560"/>
          </a:xfrm>
          <a:prstGeom prst="rect">
            <a:avLst/>
          </a:prstGeom>
          <a:ln>
            <a:noFill/>
          </a:ln>
        </p:spPr>
      </p:pic>
      <p:pic>
        <p:nvPicPr>
          <p:cNvPr id="116" name="Рисунок 115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7520" y="1800000"/>
            <a:ext cx="3191040" cy="386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1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23920" y="241560"/>
            <a:ext cx="3058560" cy="4079160"/>
          </a:xfrm>
          <a:prstGeom prst="rect">
            <a:avLst/>
          </a:prstGeom>
          <a:ln>
            <a:noFill/>
          </a:ln>
        </p:spPr>
      </p:pic>
      <p:pic>
        <p:nvPicPr>
          <p:cNvPr id="118" name="Рисунок 11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420000" y="180000"/>
            <a:ext cx="3194640" cy="426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360000" y="180000"/>
            <a:ext cx="7198560" cy="229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9211E"/>
                </a:solidFill>
                <a:latin typeface="Trattatello"/>
                <a:ea typeface="DejaVu Sans"/>
              </a:rPr>
              <a:t>Планування проводжу у групі „Калинка” за „Програмою Розвитку дітей дошкільного віку з розумовою відсталістю”.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446760" y="1631160"/>
            <a:ext cx="7623720" cy="395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9211E"/>
                </a:solidFill>
                <a:latin typeface="Trattatello"/>
                <a:ea typeface="DejaVu Sans"/>
              </a:rPr>
              <a:t>Тому навчання проводиться відповідно до індивідуальних особливостей дітей.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9211E"/>
                </a:solidFill>
                <a:latin typeface="Trattatello"/>
                <a:ea typeface="DejaVu Sans"/>
              </a:rPr>
              <a:t>Враховуючи швидку втомлювальність дітей і погану концентрацію їхньої уваги, потрібна зміна видів діяльності, тому кожне заняття включає в собі різні види роботи .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C9211E"/>
                </a:solidFill>
                <a:latin typeface="Trattatello"/>
                <a:ea typeface="DejaVu Sans"/>
              </a:rPr>
              <a:t>Всі заняття проводяться в ігровій формі.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1980000" y="315360"/>
            <a:ext cx="8278560" cy="372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Trattatello"/>
                <a:ea typeface="DejaVu Sans"/>
              </a:rPr>
              <a:t>1)Дитяча гра „Посади метелика на квітку”.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Trattatello"/>
                <a:ea typeface="DejaVu Sans"/>
              </a:rPr>
              <a:t>Мета: </a:t>
            </a:r>
            <a:r>
              <a:rPr lang="ru-RU" sz="2600" b="1" strike="noStrike" spc="-1">
                <a:solidFill>
                  <a:srgbClr val="000000"/>
                </a:solidFill>
                <a:latin typeface="Trattatello"/>
                <a:ea typeface="DejaVu Sans"/>
              </a:rPr>
              <a:t>Вчити дітей добирати метелика 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Trattatello"/>
                <a:ea typeface="DejaVu Sans"/>
              </a:rPr>
              <a:t>на квіточку за кольором .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Trattatello"/>
                <a:ea typeface="DejaVu Sans"/>
              </a:rPr>
              <a:t>Розвивати дрібну моторику рук.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Trattatello"/>
                <a:ea typeface="DejaVu Sans"/>
              </a:rPr>
              <a:t>Розвивати увагу зорову та память. 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Рисунок 8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21960"/>
            <a:ext cx="3418560" cy="4296600"/>
          </a:xfrm>
          <a:prstGeom prst="rect">
            <a:avLst/>
          </a:prstGeom>
          <a:ln>
            <a:noFill/>
          </a:ln>
        </p:spPr>
      </p:pic>
      <p:pic>
        <p:nvPicPr>
          <p:cNvPr id="83" name="Рисунок 8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208320" y="0"/>
            <a:ext cx="3450240" cy="4318560"/>
          </a:xfrm>
          <a:prstGeom prst="rect">
            <a:avLst/>
          </a:prstGeom>
          <a:ln>
            <a:noFill/>
          </a:ln>
        </p:spPr>
      </p:pic>
      <p:pic>
        <p:nvPicPr>
          <p:cNvPr id="84" name="Рисунок 8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660000" y="0"/>
            <a:ext cx="3408480" cy="4318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Рисунок 8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940000" y="180000"/>
            <a:ext cx="3238560" cy="4138560"/>
          </a:xfrm>
          <a:prstGeom prst="rect">
            <a:avLst/>
          </a:prstGeom>
          <a:ln>
            <a:noFill/>
          </a:ln>
        </p:spPr>
      </p:pic>
      <p:pic>
        <p:nvPicPr>
          <p:cNvPr id="86" name="Рисунок 8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2400">
            <a:off x="2350800" y="402480"/>
            <a:ext cx="3476520" cy="3580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2431080" y="502920"/>
            <a:ext cx="7230960" cy="3820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Trattatello"/>
                <a:ea typeface="DejaVu Sans"/>
              </a:rPr>
              <a:t>2) Прогулянки на свіжому повітрі</a:t>
            </a: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FF0000"/>
                </a:solidFill>
                <a:latin typeface="Trattatello"/>
                <a:ea typeface="DejaVu Sans"/>
              </a:rPr>
              <a:t>Мета: </a:t>
            </a:r>
            <a:r>
              <a:rPr lang="ru-RU" sz="2600" b="1" strike="noStrike" spc="-1">
                <a:solidFill>
                  <a:srgbClr val="000000"/>
                </a:solidFill>
                <a:latin typeface="Trattatello"/>
                <a:ea typeface="DejaVu Sans"/>
              </a:rPr>
              <a:t>забезпечити активний відпочинок дітей на свіжому повітрі </a:t>
            </a:r>
            <a:r>
              <a:rPr lang="ru-RU" sz="2600" b="1" strike="noStrike" spc="-1">
                <a:solidFill>
                  <a:srgbClr val="000000"/>
                </a:solidFill>
                <a:latin typeface="Trattatello"/>
                <a:ea typeface="Arial"/>
              </a:rPr>
              <a:t>, поліпшувати роботу сурцево -</a:t>
            </a:r>
            <a:endParaRPr lang="ru-RU" sz="2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600" b="1" strike="noStrike" spc="-1">
                <a:solidFill>
                  <a:srgbClr val="000000"/>
                </a:solidFill>
                <a:latin typeface="Trattatello"/>
                <a:ea typeface="Arial"/>
              </a:rPr>
              <a:t>судиної та дихальної системи , виховувати дружелюбність .</a:t>
            </a:r>
            <a:endParaRPr lang="ru-RU" sz="2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87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24600">
            <a:off x="7200360" y="-12240"/>
            <a:ext cx="2811240" cy="3748320"/>
          </a:xfrm>
          <a:prstGeom prst="rect">
            <a:avLst/>
          </a:prstGeom>
          <a:ln>
            <a:noFill/>
          </a:ln>
        </p:spPr>
      </p:pic>
      <p:pic>
        <p:nvPicPr>
          <p:cNvPr id="89" name="Рисунок 8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780000" y="16920"/>
            <a:ext cx="3058560" cy="358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1080000"/>
            <a:ext cx="3659400" cy="4588560"/>
          </a:xfrm>
          <a:prstGeom prst="rect">
            <a:avLst/>
          </a:prstGeom>
          <a:ln>
            <a:noFill/>
          </a:ln>
        </p:spPr>
      </p:pic>
      <p:pic>
        <p:nvPicPr>
          <p:cNvPr id="91" name="Рисунок 90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660840" y="1789200"/>
            <a:ext cx="3262680" cy="3879360"/>
          </a:xfrm>
          <a:prstGeom prst="rect">
            <a:avLst/>
          </a:prstGeom>
          <a:ln>
            <a:noFill/>
          </a:ln>
        </p:spPr>
      </p:pic>
      <p:pic>
        <p:nvPicPr>
          <p:cNvPr id="92" name="Рисунок 9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24960" y="1723680"/>
            <a:ext cx="3153600" cy="394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</TotalTime>
  <Words>277</Words>
  <Application>Microsoft Office PowerPoint</Application>
  <PresentationFormat>Произвольный</PresentationFormat>
  <Paragraphs>35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</cp:revision>
  <dcterms:created xsi:type="dcterms:W3CDTF">2022-05-19T22:48:50Z</dcterms:created>
  <dcterms:modified xsi:type="dcterms:W3CDTF">2022-07-14T09:23:12Z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</Properties>
</file>