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58" r:id="rId3"/>
    <p:sldId id="279" r:id="rId4"/>
    <p:sldId id="266" r:id="rId5"/>
    <p:sldId id="270" r:id="rId6"/>
    <p:sldId id="271" r:id="rId7"/>
    <p:sldId id="263" r:id="rId8"/>
    <p:sldId id="277" r:id="rId9"/>
    <p:sldId id="278" r:id="rId10"/>
    <p:sldId id="280" r:id="rId11"/>
    <p:sldId id="302" r:id="rId12"/>
    <p:sldId id="282" r:id="rId13"/>
    <p:sldId id="283" r:id="rId14"/>
    <p:sldId id="284" r:id="rId15"/>
    <p:sldId id="292" r:id="rId16"/>
    <p:sldId id="285" r:id="rId17"/>
    <p:sldId id="286" r:id="rId18"/>
    <p:sldId id="287" r:id="rId19"/>
    <p:sldId id="288" r:id="rId20"/>
    <p:sldId id="294" r:id="rId21"/>
    <p:sldId id="295" r:id="rId22"/>
    <p:sldId id="296" r:id="rId23"/>
    <p:sldId id="297" r:id="rId24"/>
    <p:sldId id="298" r:id="rId25"/>
    <p:sldId id="300" r:id="rId26"/>
    <p:sldId id="299" r:id="rId27"/>
    <p:sldId id="304" r:id="rId28"/>
    <p:sldId id="305" r:id="rId29"/>
    <p:sldId id="289" r:id="rId30"/>
    <p:sldId id="290" r:id="rId31"/>
    <p:sldId id="307" r:id="rId32"/>
    <p:sldId id="306" r:id="rId33"/>
    <p:sldId id="27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EF51-91DF-40F6-A0E6-22B114637951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0BE-B6E0-44B1-BED8-205C2F8E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0732D-1CA1-40DD-A81A-4EEC457190C3}" type="slidenum">
              <a:rPr lang="uk-UA" smtClean="0"/>
              <a:pPr/>
              <a:t>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D07416-B659-440B-A55E-005ED47139B8}" type="datetimeFigureOut">
              <a:rPr lang="ru-RU" smtClean="0"/>
              <a:pPr/>
              <a:t>19.04.2018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627784" y="1988840"/>
            <a:ext cx="6302504" cy="3384376"/>
          </a:xfrm>
          <a:prstGeom prst="horizont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ПОРТФОЛ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ІО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Практичного психолога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Костиря Алли Володимирівни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476672"/>
            <a:ext cx="601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Чинад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848872" cy="6480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Організація діяльності практичного психолога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777559" cy="5183857"/>
          </a:xfrm>
        </p:spPr>
        <p:txBody>
          <a:bodyPr>
            <a:normAutofit lnSpcReduction="10000"/>
          </a:bodyPr>
          <a:lstStyle/>
          <a:p>
            <a:pPr marL="0" marR="0" algn="ctr">
              <a:lnSpc>
                <a:spcPct val="80000"/>
              </a:lnSpc>
            </a:pPr>
            <a:r>
              <a:rPr lang="uk-UA" sz="2500" b="1" dirty="0" smtClean="0">
                <a:solidFill>
                  <a:srgbClr val="C00000"/>
                </a:solidFill>
              </a:rPr>
              <a:t>Нормативно правова документація</a:t>
            </a:r>
            <a:endParaRPr lang="uk-UA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Етичний кодекс практичного психолога.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Декларація прав людини.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Конвенція про права дитини.</a:t>
            </a:r>
          </a:p>
          <a:p>
            <a:pPr marL="457200" marR="0" indent="-457200" algn="just">
              <a:lnSpc>
                <a:spcPct val="80000"/>
              </a:lnSpc>
            </a:pP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ctr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Закони України, постанови Кабміну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Конституція України.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Закон України «Про освіту» (від 23.05.91).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Закон України «Про соціальну роботу з дітьми та молод­дю» (від 15.12.92).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Закон України «Про професійно-технічну освіту» (від 19.02.98).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5.Постанова КМУ «Про поліпшення виховання, навчання,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соціального захисту та матеріального забезпечення дітей-сиріт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дітей, які залишилися без піклування батьків» (від 05.04.94 за 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226).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6.Закон України «Про забезпечення організаційно-право­вих умов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соціального захисту дітей-сиріт та дітей, позбавлених батьківського </a:t>
            </a:r>
            <a:r>
              <a:rPr lang="uk-UA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піклування» (від 11.01.05).</a:t>
            </a:r>
            <a:endParaRPr lang="ru-RU" sz="1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l">
              <a:lnSpc>
                <a:spcPct val="80000"/>
              </a:lnSpc>
              <a:buFont typeface="Wingdings" pitchFamily="2" charset="2"/>
              <a:buChar char="v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 marL="457200" marR="0" indent="-457200" algn="l">
              <a:lnSpc>
                <a:spcPct val="80000"/>
              </a:lnSpc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901576" y="476672"/>
            <a:ext cx="7587606" cy="3850581"/>
            <a:chOff x="1112" y="1407"/>
            <a:chExt cx="11425" cy="4407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112" y="1407"/>
              <a:ext cx="11425" cy="115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uk-UA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uk-UA" sz="2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Психологічний</a:t>
              </a:r>
              <a:r>
                <a:rPr kumimoji="0" lang="uk-UA" sz="200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супровід учасників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uk-UA" sz="200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навчально – виховної роботи</a:t>
              </a:r>
              <a:endPara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 flipH="1">
              <a:off x="2185" y="4350"/>
              <a:ext cx="4192" cy="1464"/>
            </a:xfrm>
            <a:prstGeom prst="straightConnector1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>
              <a:off x="6522" y="4350"/>
              <a:ext cx="3670" cy="1358"/>
            </a:xfrm>
            <a:prstGeom prst="straightConnector1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112" y="2726"/>
              <a:ext cx="3169" cy="1063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uk-UA" sz="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БАТЬКИ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950" y="2726"/>
              <a:ext cx="3144" cy="99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7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УЧНІ</a:t>
              </a:r>
              <a:endParaRPr kumimoji="0" lang="uk-UA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8975" y="2692"/>
              <a:ext cx="3547" cy="1063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n-US" sz="7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kumimoji="0" lang="uk-UA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1964" y="4854"/>
              <a:ext cx="9758" cy="456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Організаційно – методична робота</a:t>
              </a:r>
              <a:endParaRPr kumimoji="0" lang="ru-RU" sz="1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 rot="10800000" flipV="1">
            <a:off x="1467307" y="2617892"/>
            <a:ext cx="6480720" cy="77271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uk-UA" sz="7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напрямки роботи практичного психолога</a:t>
            </a:r>
            <a:endParaRPr kumimoji="0" lang="uk-UA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467305" y="4066235"/>
            <a:ext cx="6480721" cy="35998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Діагностична робота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467409" y="4581129"/>
            <a:ext cx="6480618" cy="396044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Корекційно – відновлювальна та розвивальна робота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 rot="10800000" flipV="1">
            <a:off x="1467409" y="5085185"/>
            <a:ext cx="6480618" cy="43204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Профілактична робота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480512" y="5661248"/>
            <a:ext cx="6480513" cy="64795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uk-UA" sz="8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язки з громадськістю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ілка вниз 28"/>
          <p:cNvSpPr/>
          <p:nvPr/>
        </p:nvSpPr>
        <p:spPr>
          <a:xfrm>
            <a:off x="1835696" y="1484970"/>
            <a:ext cx="484632" cy="4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ілка вниз 29"/>
          <p:cNvSpPr/>
          <p:nvPr/>
        </p:nvSpPr>
        <p:spPr>
          <a:xfrm>
            <a:off x="4252166" y="1484970"/>
            <a:ext cx="484632" cy="4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ілка вниз 30"/>
          <p:cNvSpPr/>
          <p:nvPr/>
        </p:nvSpPr>
        <p:spPr>
          <a:xfrm>
            <a:off x="6993980" y="1484970"/>
            <a:ext cx="484632" cy="4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Стрілка вниз 2048"/>
          <p:cNvSpPr/>
          <p:nvPr/>
        </p:nvSpPr>
        <p:spPr>
          <a:xfrm>
            <a:off x="4720768" y="378904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Стрілка вниз 2050"/>
          <p:cNvSpPr/>
          <p:nvPr/>
        </p:nvSpPr>
        <p:spPr>
          <a:xfrm>
            <a:off x="5499507" y="4336382"/>
            <a:ext cx="484632" cy="316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Стрілка вниз 2051"/>
          <p:cNvSpPr/>
          <p:nvPr/>
        </p:nvSpPr>
        <p:spPr>
          <a:xfrm>
            <a:off x="6123576" y="4869160"/>
            <a:ext cx="484632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Стрілка вниз 2052"/>
          <p:cNvSpPr/>
          <p:nvPr/>
        </p:nvSpPr>
        <p:spPr>
          <a:xfrm>
            <a:off x="6608208" y="5496021"/>
            <a:ext cx="484632" cy="381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Стрілка вниз 2053"/>
          <p:cNvSpPr/>
          <p:nvPr/>
        </p:nvSpPr>
        <p:spPr>
          <a:xfrm>
            <a:off x="4252166" y="3342384"/>
            <a:ext cx="484632" cy="250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-100013"/>
            <a:ext cx="8568183" cy="129676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  <a:ea typeface="Lucida Sans Unicode" pitchFamily="34" charset="0"/>
                <a:cs typeface="Lucida Sans Unicode" pitchFamily="34" charset="0"/>
              </a:rPr>
              <a:t>Головні напрямки роботи практичного психолога </a:t>
            </a:r>
            <a:endParaRPr lang="ru-RU" sz="40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280474" cy="5544345"/>
          </a:xfrm>
        </p:spPr>
        <p:txBody>
          <a:bodyPr>
            <a:noAutofit/>
          </a:bodyPr>
          <a:lstStyle/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Змістом діагностичної  роботи є поглиблене психолого – педагогічне вивчення індивідуальних особливостей дітей протягом їх перебування в дитячому закладі: систематичне і неодноразове обстеження дітей для прогнозування їх психічного розвитку, з'ясування причин відхилень в інтелектуальному, емоційному, соціальному розвитку.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Корекційна робота передбачає активний вплив на процес становлення індивідуальності дитини шляхом створення оптимальних умов виховання і навчання, проведенням цілеспрямованих корекційних занять. Корекційна робота має завжди розвивальний характер і зусилля спрямовуються на підтримку, розвиток і закріплення позитивних якостей особистості на врахування здібностей, інтересів, нахилів дитини у навчально – виховній роботі. 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Організаційно – методична робота спрямована на аналіз діагностичної, корекційної, профілактичної та розвивальної роботи; оформлення документації, обладнання кабінету, створення психологічної бібліотеки.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Практична діяльність психолога дитячого закладу спрямована на використання комплексних інтегрованих видів: діагностико – корекційну, корекційно – розвивальну, профілактично – діагностичну. 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705105" cy="6409010"/>
          </a:xfrm>
        </p:spPr>
        <p:txBody>
          <a:bodyPr>
            <a:normAutofit fontScale="92500" lnSpcReduction="20000"/>
          </a:bodyPr>
          <a:lstStyle/>
          <a:p>
            <a:pPr marR="0" indent="349250" algn="ctr">
              <a:lnSpc>
                <a:spcPct val="80000"/>
              </a:lnSpc>
            </a:pPr>
            <a:endParaRPr lang="uk-UA" sz="4400" b="1" dirty="0" smtClean="0">
              <a:solidFill>
                <a:srgbClr val="C00000"/>
              </a:solidFill>
              <a:latin typeface="Monotype Corsiva" pitchFamily="66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ctr">
              <a:lnSpc>
                <a:spcPct val="80000"/>
              </a:lnSpc>
            </a:pPr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  <a:ea typeface="Lucida Sans Unicode" pitchFamily="34" charset="0"/>
                <a:cs typeface="Lucida Sans Unicode" pitchFamily="34" charset="0"/>
              </a:rPr>
              <a:t>Мої основні напрямки роботи :</a:t>
            </a:r>
            <a:endParaRPr lang="ru-RU" sz="4400" dirty="0" smtClean="0">
              <a:solidFill>
                <a:srgbClr val="C00000"/>
              </a:solidFill>
              <a:latin typeface="Monotype Corsiva" pitchFamily="66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1500" dirty="0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13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допомога дитині в адаптації під час переходу з однієї    вікової групи до іншої;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психологічна підготовка дитини до школи;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допомога підліткам в кризових ситуаціях;</a:t>
            </a: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endParaRPr lang="uk-UA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міжособистісні стосунки;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превентивне виховання, метою якого є формування у вихованців орієнтації на здоровий спосіб життя та захист психічного здоров'я;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профілактика адиктивної поведінки (алкоголізму, наркоманії, СНІДу і злочину серед неповнолітніх);</a:t>
            </a:r>
          </a:p>
          <a:p>
            <a:pPr marR="0" algn="l">
              <a:lnSpc>
                <a:spcPct val="80000"/>
              </a:lnSpc>
            </a:pPr>
            <a:endParaRPr lang="uk-UA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рофорієнтаційна робота;</a:t>
            </a:r>
          </a:p>
          <a:p>
            <a:pPr marR="0" indent="349250" algn="l">
              <a:lnSpc>
                <a:spcPct val="80000"/>
              </a:lnSpc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робота з дітьми з особливими освітніми потребами.  </a:t>
            </a:r>
          </a:p>
          <a:p>
            <a:pPr marR="0" algn="l">
              <a:lnSpc>
                <a:spcPct val="80000"/>
              </a:lnSpc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2519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0081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dirty="0" smtClean="0">
                <a:solidFill>
                  <a:srgbClr val="C00000"/>
                </a:solidFill>
                <a:latin typeface="Monotype Corsiva" pitchFamily="66" charset="0"/>
              </a:rPr>
              <a:t>Матеріали</a:t>
            </a:r>
            <a:endParaRPr lang="ru-RU" sz="6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920880" cy="4536033"/>
          </a:xfrm>
        </p:spPr>
        <p:txBody>
          <a:bodyPr>
            <a:normAutofit/>
          </a:bodyPr>
          <a:lstStyle/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Діагностичні опитувальники;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Дидактичні ігри, посібники, корекційно - розвивальні програми;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Роздатковий матеріал;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Стендова інформація візуального ряду;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Відеоматеріали;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Фотоматеріали;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Періодичні фахові видання.</a:t>
            </a:r>
          </a:p>
          <a:p>
            <a:pPr marL="457200" marR="0" indent="-457200" algn="l">
              <a:buFont typeface="Wingdings" pitchFamily="2" charset="2"/>
              <a:buChar char="q"/>
            </a:pPr>
            <a:endParaRPr lang="uk-UA" b="1" dirty="0" smtClean="0">
              <a:solidFill>
                <a:schemeClr val="bg1"/>
              </a:solidFill>
            </a:endParaRPr>
          </a:p>
          <a:p>
            <a:pPr marL="457200" marR="0" indent="-457200" algn="l">
              <a:buFont typeface="Wingdings" pitchFamily="2" charset="2"/>
              <a:buChar char="q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02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76470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Робота</a:t>
            </a:r>
            <a:r>
              <a:rPr lang="uk-UA" sz="48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 учасниками </a:t>
            </a:r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навчально </a:t>
            </a:r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– виховного процесу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92088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ДІАГНОСТИЧНА</a:t>
            </a:r>
            <a:endParaRPr lang="ru-RU" sz="4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тест\Desktop\100APPLE\DSC_E005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836712"/>
            <a:ext cx="3598087" cy="259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ест\Desktop\100APPLE\DSC_E00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8"/>
          <a:stretch/>
        </p:blipFill>
        <p:spPr bwMode="auto">
          <a:xfrm>
            <a:off x="4965921" y="4214332"/>
            <a:ext cx="3802640" cy="2643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ест\Desktop\100APPLE\Новая папка\IMG_016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4995" y="3505794"/>
            <a:ext cx="2720090" cy="3132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ест\Desktop\100APPLE\Новая папка\IMG_017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5"/>
          <a:stretch/>
        </p:blipFill>
        <p:spPr bwMode="auto">
          <a:xfrm>
            <a:off x="5436096" y="836712"/>
            <a:ext cx="2957313" cy="3225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ЗСЖ,ВІЛ, 2017р\IMG_23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1" y="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 ЗСЖ,ВІЛ, 2017р\IMG_234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560438"/>
            <a:ext cx="3819832" cy="5546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ЗСЖ,ВІЛ, 2017р\IMG_23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1" y="3240360"/>
            <a:ext cx="3528391" cy="349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635751" cy="8640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rgbClr val="C00000"/>
                </a:solidFill>
                <a:latin typeface="Monotype Corsiva" pitchFamily="66" charset="0"/>
              </a:rPr>
              <a:t>Корекційно - розвивальна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тест\Desktop\100APPLE\Новая папка\IMG_017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2208" y="1110513"/>
            <a:ext cx="3024336" cy="2966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ест\Desktop\100APPLE\DSC_E0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4700014" cy="264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ест\Desktop\100APPLE\DSC_E013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9606" y="1454450"/>
            <a:ext cx="3386975" cy="4852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ест\Desktop\100APPLE\DSC_E01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284984"/>
            <a:ext cx="4929449" cy="3384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ест\Desktop\100APPLE\DSC_E011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8408" y="26428"/>
            <a:ext cx="5086479" cy="3300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ест\Desktop\100APPLE\IMG_002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9"/>
          <a:stretch/>
        </p:blipFill>
        <p:spPr bwMode="auto">
          <a:xfrm>
            <a:off x="1043608" y="52856"/>
            <a:ext cx="2201761" cy="3130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ест\Desktop\100APPLE\IMG_00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3285841"/>
            <a:ext cx="2534176" cy="3572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shko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328" y="-30079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679950" y="1124744"/>
            <a:ext cx="4140771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+mj-lt"/>
              </a:rPr>
              <a:t>Дата народження: </a:t>
            </a:r>
            <a:r>
              <a:rPr lang="uk-UA" i="1" dirty="0" smtClean="0">
                <a:solidFill>
                  <a:schemeClr val="tx2"/>
                </a:solidFill>
                <a:latin typeface="+mj-lt"/>
              </a:rPr>
              <a:t>18.03.1977р.</a:t>
            </a:r>
            <a:endParaRPr lang="uk-UA" sz="1800" i="1" dirty="0">
              <a:solidFill>
                <a:schemeClr val="tx2"/>
              </a:solidFill>
              <a:latin typeface="+mj-lt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Освіта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вища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Спеціальність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практичний психолог, викладач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Кваліфікаційна 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категорія: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“спеціаліст </a:t>
            </a: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першої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категорії”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b="1" i="1" dirty="0" smtClean="0">
                <a:solidFill>
                  <a:schemeClr val="tx2"/>
                </a:solidFill>
                <a:latin typeface="Arial" charset="0"/>
              </a:rPr>
              <a:t>  Курси підвищення кваліфікації: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Травень 2015 року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Дата 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попередньої атестації: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2013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рік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Педагогічний 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стаж - </a:t>
            </a: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19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 р. 5 м.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На посаді практичного психолога : </a:t>
            </a: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15 р. 1м</a:t>
            </a:r>
            <a:endParaRPr lang="uk-UA" sz="18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1375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53215" y="164744"/>
            <a:ext cx="7705104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 u="sng" dirty="0" smtClean="0">
                <a:solidFill>
                  <a:srgbClr val="C00000"/>
                </a:solidFill>
              </a:rPr>
              <a:t>Костиря Алла Володимирівна</a:t>
            </a:r>
            <a:endParaRPr lang="uk-UA" sz="4000" b="1" u="sng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028" name="Picture 4" descr="D:\Фото\Фото різне Синевыр\випуск 2015\IMG_7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7553">
            <a:off x="427038" y="1119598"/>
            <a:ext cx="4440466" cy="3539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ест\Desktop\100APPLE\IMG_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253" y="-65910"/>
            <a:ext cx="2808312" cy="37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ест\Desktop\100APPLE\IMG_0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6881"/>
            <a:ext cx="2915816" cy="3887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ест\Desktop\100APPLE\IMG_00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1302"/>
            <a:ext cx="3042523" cy="405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ест\Desktop\100APPLE\IMG_00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2384670"/>
            <a:ext cx="3238766" cy="4465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7647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Корекційно – розвивальна робота з першокласниками.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F:\100ANDRO\DSC_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374" y="620688"/>
            <a:ext cx="3386975" cy="602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00ANDRO\DSC_003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519" y="836712"/>
            <a:ext cx="4626855" cy="267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100ANDRO\DSC_003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1331640" y="3527894"/>
            <a:ext cx="3948270" cy="3266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9807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Профілактична робота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3" name="Picture 3" descr="F:\Тренінг Торгівля людьми 23.11.2016\IMG_72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858" y="795834"/>
            <a:ext cx="7902593" cy="319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ест\Desktop\100APPLE\IMG_00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996813"/>
            <a:ext cx="3915538" cy="293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ест\Desktop\100APPLE\IMG_005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9659" y="3996814"/>
            <a:ext cx="4217793" cy="293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7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90872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Monotype Corsiva" pitchFamily="66" charset="0"/>
              </a:rPr>
              <a:t>Здоровий спосіб життя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F:\Фото ЗСЖ,ВІЛ, 2017р\IMG_21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836712"/>
            <a:ext cx="4734232" cy="283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 ЗСЖ,ВІЛ, 2017р\IMG_21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620849"/>
            <a:ext cx="2664296" cy="3053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тест\Desktop\100APPLE\DSC_E0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629" y="3674662"/>
            <a:ext cx="5047371" cy="2839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тест\Desktop\100APPLE\DSC_E01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3674661"/>
            <a:ext cx="2921521" cy="300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ЗСЖ,ВІЛ, 2017р\IMG_23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996" y="3356992"/>
            <a:ext cx="4501839" cy="337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00APPLE\DSC_E01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451"/>
          <a:stretch/>
        </p:blipFill>
        <p:spPr bwMode="auto">
          <a:xfrm>
            <a:off x="780812" y="137107"/>
            <a:ext cx="7801078" cy="336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ест\Desktop\100APPLE\IMG_004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7783" y="3498144"/>
            <a:ext cx="4663885" cy="2955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354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тест\Desktop\100APPLE\DSC_00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956787" y="964216"/>
            <a:ext cx="3943458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ест\Desktop\100APPLE\DSC_008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525"/>
          <a:stretch/>
        </p:blipFill>
        <p:spPr bwMode="auto">
          <a:xfrm>
            <a:off x="5292080" y="1124744"/>
            <a:ext cx="3993587" cy="5338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Профілактика </a:t>
            </a:r>
            <a:r>
              <a:rPr lang="uk-UA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насилля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3" descr="C:\Users\тест\Desktop\100APPLE\DSC_007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9756" y="3822014"/>
            <a:ext cx="4532324" cy="2809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130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тест\Desktop\100APPLE\DSC_0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02" y="194241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ест\Desktop\100APPLE\DSC_007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53665" y="34774"/>
            <a:ext cx="3322791" cy="3215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тест\Desktop\100APPLE\DSC_007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14879" y="2909682"/>
            <a:ext cx="4473145" cy="3564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тест\Desktop\100APPLE\DSC_008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302" y="3276612"/>
            <a:ext cx="4139952" cy="31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ренінг 15.09.2016р\IMG_66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097" y="34290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тренінг 15.09.2016р\IMG_6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788" y="3573016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тренінг 15.09.2016р\IMG_666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943" y="310533"/>
            <a:ext cx="4128846" cy="313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тренінг 15.09.2016р\IMG_666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2368" y="346891"/>
            <a:ext cx="3850111" cy="309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728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ст\Desktop\100APPLE\IMG_00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8924" y="150892"/>
            <a:ext cx="6552728" cy="328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ест\Desktop\100APPLE\IMG_01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84984"/>
            <a:ext cx="4695288" cy="3270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ест\Desktop\100APPLE\IMG_00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538" y="34290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15616" y="44245"/>
            <a:ext cx="7571184" cy="79246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Робота з педагогами</a:t>
            </a:r>
            <a:endParaRPr lang="ru-RU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Тренінг мотивація 12.10.2016(фото)\IMG_67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600" y="759200"/>
            <a:ext cx="3899927" cy="2924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Тренінг мотивація 12.10.2016(фото)\IMG_67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527" y="3719001"/>
            <a:ext cx="4194211" cy="314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Тренінг мотивація 12.10.2016(фото)\IMG_68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849" y="3671589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Тренінг мотивація 12.10.2016(фото)\IMG_68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527" y="725202"/>
            <a:ext cx="4077272" cy="305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7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Мета </a:t>
            </a:r>
            <a:r>
              <a:rPr lang="uk-UA" sz="6000" b="1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портфоліо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6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31640"/>
            <a:ext cx="639045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загальнення досвіду роботи;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дійснення рефлексії професійної діяльності;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изначення пріоритетних напрямків та коригування змісту діяльності;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сприяння неперервності самоосвіти.</a:t>
            </a: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endParaRPr lang="ru-RU" sz="2800" dirty="0">
              <a:solidFill>
                <a:srgbClr val="C32D2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09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Тренінг мотивація 12.10.2016(фото)\IMG_68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42"/>
            <a:ext cx="4420555" cy="331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Тренінг мотивація 12.10.2016(фото)\IMG_68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281433"/>
            <a:ext cx="4586374" cy="3439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Тренінг мотивація 12.10.2016(фото)\IMG_67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460712"/>
            <a:ext cx="4511752" cy="3107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Тренінг мотивація 12.10.2016(фото)\IMG_681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1264" y="182099"/>
            <a:ext cx="3985192" cy="3099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2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90080" cy="93610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Constantia" pitchFamily="18" charset="0"/>
              </a:rPr>
              <a:t>Самоосвіта</a:t>
            </a:r>
            <a:endParaRPr lang="ru-RU" sz="4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_20130122_151727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1412776"/>
            <a:ext cx="3637409" cy="525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5" name="Picture 2" descr="C:\Users\тест\Desktop\100APPLE\IMG_02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288" y="1412776"/>
            <a:ext cx="3745842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_20130122_151757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387186"/>
            <a:ext cx="3729501" cy="5231757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7771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Міжнародна жіноча організація «</a:t>
            </a:r>
            <a:r>
              <a:rPr lang="uk-UA" sz="2800" b="1" dirty="0" err="1" smtClean="0">
                <a:solidFill>
                  <a:srgbClr val="C00000"/>
                </a:solidFill>
              </a:rPr>
              <a:t>Веста</a:t>
            </a:r>
            <a:r>
              <a:rPr lang="uk-UA" sz="2800" b="1" dirty="0" smtClean="0">
                <a:solidFill>
                  <a:srgbClr val="C00000"/>
                </a:solidFill>
              </a:rPr>
              <a:t>», 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семінар – тренінг «Протидія торгівлі людьми»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тест\Desktop\100APPLE\DCRY2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449" y="3408178"/>
            <a:ext cx="6877133" cy="3436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ест\Desktop\100APPLE\LPBI79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124744"/>
            <a:ext cx="6949141" cy="227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11760" y="177859"/>
            <a:ext cx="67322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uk-UA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ru-RU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132856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Дякую за увагу!</a:t>
            </a:r>
          </a:p>
          <a:p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Проблемне питання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31640"/>
            <a:ext cx="6732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>
                <a:solidFill>
                  <a:srgbClr val="C32D2E">
                    <a:lumMod val="50000"/>
                  </a:srgbClr>
                </a:solidFill>
                <a:latin typeface="Constantia"/>
              </a:rPr>
              <a:t>«Соціалізація дітей-сиріт.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>
                <a:solidFill>
                  <a:srgbClr val="C32D2E">
                    <a:lumMod val="50000"/>
                  </a:srgbClr>
                </a:solidFill>
                <a:latin typeface="Constantia"/>
              </a:rPr>
              <a:t>Міжособистісні стосунки»</a:t>
            </a:r>
            <a:endParaRPr lang="ru-RU" sz="4000" b="1" dirty="0">
              <a:solidFill>
                <a:srgbClr val="C32D2E">
                  <a:lumMod val="50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57948" y="835592"/>
            <a:ext cx="61752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Мій життєвий принцип:</a:t>
            </a:r>
            <a:endParaRPr lang="uk-UA" sz="5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ru-RU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04864"/>
            <a:ext cx="63053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Constantia"/>
              </a:rPr>
              <a:t>«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Бути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людиною у всьому і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завжди</a:t>
            </a:r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Constantia"/>
              </a:rPr>
              <a:t>Стався до інших так, як би ти хотів, щоб ставилися до тебе.»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11760" y="670299"/>
            <a:ext cx="67322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uk-UA" sz="6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Педагогічне кредо:</a:t>
            </a:r>
            <a:endParaRPr lang="ru-RU" sz="60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16666"/>
            <a:ext cx="6377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 smtClean="0">
                <a:solidFill>
                  <a:srgbClr val="C32D2E">
                    <a:lumMod val="50000"/>
                  </a:srgbClr>
                </a:solidFill>
                <a:latin typeface="Constantia"/>
              </a:rPr>
              <a:t>«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Працюй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так,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щоб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дітям біля тебе було комфортно і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затишно</a:t>
            </a:r>
            <a:r>
              <a:rPr lang="uk-UA" sz="4000" b="1" dirty="0" smtClean="0">
                <a:solidFill>
                  <a:srgbClr val="C32D2E">
                    <a:lumMod val="50000"/>
                  </a:srgbClr>
                </a:solidFill>
                <a:latin typeface="Constantia"/>
              </a:rPr>
              <a:t>.»</a:t>
            </a:r>
            <a:endParaRPr lang="ru-RU" sz="4000" b="1" dirty="0">
              <a:solidFill>
                <a:srgbClr val="C32D2E">
                  <a:lumMod val="50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76672"/>
            <a:ext cx="8244408" cy="27363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2007 р. закінчила Державний вищий навчальний заклад «Прикарпатський національний університет ім. В. Стефаника» і отримала повну вищу освіту за спеціальністю «Психологія» та здобула кваліфікацію психолога, викладача.</a:t>
            </a:r>
            <a:b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623184" cy="3766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8071812" cy="187220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У 2015 році проходила курси підвищення кваліфікації в Закарпатському обласному інституті післядипломної педагогічної освіти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тест\Desktop\100APPLE\IMG_02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1774" y="1844824"/>
            <a:ext cx="6499615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8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1043608" y="188641"/>
            <a:ext cx="7956500" cy="936103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Кабінет практичного психолога</a:t>
            </a:r>
          </a:p>
        </p:txBody>
      </p:sp>
      <p:pic>
        <p:nvPicPr>
          <p:cNvPr id="45061" name="Picture 5" descr="P2170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3636681" cy="2727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P2170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83339"/>
            <a:ext cx="3600400" cy="2434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21700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672408" cy="2753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5" descr="P217000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12" y="3939470"/>
            <a:ext cx="3629321" cy="2713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798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614</TotalTime>
  <Words>604</Words>
  <Application>Microsoft Office PowerPoint</Application>
  <PresentationFormat>Экран (4:3)</PresentationFormat>
  <Paragraphs>111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Arial</vt:lpstr>
      <vt:lpstr>Batang</vt:lpstr>
      <vt:lpstr>Calibri</vt:lpstr>
      <vt:lpstr>Cambria</vt:lpstr>
      <vt:lpstr>Constantia</vt:lpstr>
      <vt:lpstr>Corbel</vt:lpstr>
      <vt:lpstr>Gill Sans MT</vt:lpstr>
      <vt:lpstr>Lucida Sans Unicode</vt:lpstr>
      <vt:lpstr>Monotype Corsiva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2007 р. закінчила Державний вищий навчальний заклад «Прикарпатський національний університет ім. В. Стефаника» і отримала повну вищу освіту за спеціальністю «Психологія» та здобула кваліфікацію психолога, викладача.  </vt:lpstr>
      <vt:lpstr>У 2015 році проходила курси підвищення кваліфікації в Закарпатському обласному інституті післядипломної педагогічної освіти</vt:lpstr>
      <vt:lpstr>Кабінет практичного психолога</vt:lpstr>
      <vt:lpstr>Організація діяльності практичного психолога</vt:lpstr>
      <vt:lpstr>Презентация PowerPoint</vt:lpstr>
      <vt:lpstr>Головні напрямки роботи практичного психолога </vt:lpstr>
      <vt:lpstr>Презентация PowerPoint</vt:lpstr>
      <vt:lpstr>Матеріали</vt:lpstr>
      <vt:lpstr>Презентация PowerPoint</vt:lpstr>
      <vt:lpstr>ДІАГНОСТИЧНА</vt:lpstr>
      <vt:lpstr>Презентация PowerPoint</vt:lpstr>
      <vt:lpstr>Корекційно - розвивальна</vt:lpstr>
      <vt:lpstr>Презентация PowerPoint</vt:lpstr>
      <vt:lpstr>Презентация PowerPoint</vt:lpstr>
      <vt:lpstr>Корекційно – розвивальна робота з першокласниками.</vt:lpstr>
      <vt:lpstr>Профілактична робота</vt:lpstr>
      <vt:lpstr>Здоровий спосіб життя</vt:lpstr>
      <vt:lpstr>Презентация PowerPoint</vt:lpstr>
      <vt:lpstr>Профілактика  насилля</vt:lpstr>
      <vt:lpstr>Презентация PowerPoint</vt:lpstr>
      <vt:lpstr>Презентация PowerPoint</vt:lpstr>
      <vt:lpstr>Презентация PowerPoint</vt:lpstr>
      <vt:lpstr>Робота з педагогами</vt:lpstr>
      <vt:lpstr>Презентация PowerPoint</vt:lpstr>
      <vt:lpstr>Самоосвіта</vt:lpstr>
      <vt:lpstr>Міжнародна жіноча організація «Веста»,  семінар – тренінг «Протидія торгівлі людьми»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 Windows</cp:lastModifiedBy>
  <cp:revision>47</cp:revision>
  <dcterms:created xsi:type="dcterms:W3CDTF">2017-03-19T21:02:14Z</dcterms:created>
  <dcterms:modified xsi:type="dcterms:W3CDTF">2018-04-19T12:57:59Z</dcterms:modified>
</cp:coreProperties>
</file>