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7" r:id="rId2"/>
    <p:sldId id="258" r:id="rId3"/>
    <p:sldId id="276" r:id="rId4"/>
    <p:sldId id="281" r:id="rId5"/>
    <p:sldId id="259" r:id="rId6"/>
    <p:sldId id="260" r:id="rId7"/>
    <p:sldId id="261" r:id="rId8"/>
    <p:sldId id="263" r:id="rId9"/>
    <p:sldId id="264" r:id="rId10"/>
    <p:sldId id="265" r:id="rId11"/>
    <p:sldId id="280" r:id="rId12"/>
    <p:sldId id="267" r:id="rId13"/>
    <p:sldId id="284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EF9B1-50F1-4CFA-8A3D-D44B68EDA6D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78B5A-9C45-469C-9958-13E65120985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70871-8060-4285-BA65-E6A8A2C2327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6B249-4193-45CF-AEE7-FDD023ACDFA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3C832-8501-4D3F-8049-A77EC495827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C6F56-BC16-4F42-9927-5EE677D88A6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36AC2-8483-4D81-86C0-9A27E03F150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EBE11-F70C-49AC-8AE7-461B581BB49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B6599-AC3C-4A74-AB08-F4C7E954A2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3BB34-730C-4B56-8414-07EA43360A5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C385C-19CE-4629-9E89-4D31B8B32E0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F03CE6-B607-4963-B78B-AE3D2E03075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01013_flow_2560x1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8001000" cy="5257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99"/>
              </a:solidFill>
              <a:latin typeface="Monotype Corsiv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12968" cy="1872208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</a:rPr>
              <a:t>Чинад</a:t>
            </a:r>
            <a:r>
              <a:rPr lang="uk-UA" sz="3200" dirty="0" err="1" smtClean="0">
                <a:solidFill>
                  <a:schemeClr val="bg1"/>
                </a:solidFill>
              </a:rPr>
              <a:t>іївський</a:t>
            </a:r>
            <a:r>
              <a:rPr lang="uk-UA" sz="3200" dirty="0" smtClean="0">
                <a:solidFill>
                  <a:schemeClr val="bg1"/>
                </a:solidFill>
              </a:rPr>
              <a:t> дошкільний навчальний заклад (дитячий будинок) </a:t>
            </a:r>
            <a:r>
              <a:rPr lang="uk-UA" sz="3200" dirty="0" err="1" smtClean="0">
                <a:solidFill>
                  <a:schemeClr val="bg1"/>
                </a:solidFill>
              </a:rPr>
              <a:t>інтернатного</a:t>
            </a:r>
            <a:r>
              <a:rPr lang="uk-UA" sz="3200" dirty="0" smtClean="0">
                <a:solidFill>
                  <a:schemeClr val="bg1"/>
                </a:solidFill>
              </a:rPr>
              <a:t> типу Закарпатської обласної ради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2088232"/>
          </a:xfrm>
        </p:spPr>
        <p:txBody>
          <a:bodyPr>
            <a:normAutofit/>
          </a:bodyPr>
          <a:lstStyle/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pPr algn="ctr"/>
            <a:r>
              <a:rPr lang="uk-UA" dirty="0" err="1" smtClean="0">
                <a:solidFill>
                  <a:schemeClr val="bg1"/>
                </a:solidFill>
              </a:rPr>
              <a:t>Чинадієво</a:t>
            </a:r>
            <a:r>
              <a:rPr lang="uk-UA" dirty="0" smtClean="0">
                <a:solidFill>
                  <a:schemeClr val="bg1"/>
                </a:solidFill>
              </a:rPr>
              <a:t>  2021р.</a:t>
            </a:r>
            <a:endParaRPr lang="uk-UA" dirty="0">
              <a:solidFill>
                <a:schemeClr val="bg1"/>
              </a:solidFill>
            </a:endParaRPr>
          </a:p>
          <a:p>
            <a:endParaRPr lang="uk-UA" dirty="0" smtClean="0"/>
          </a:p>
          <a:p>
            <a:endParaRPr lang="uk-UA" dirty="0"/>
          </a:p>
          <a:p>
            <a:pPr algn="ctr"/>
            <a:endParaRPr lang="uk-UA" dirty="0" smtClean="0">
              <a:solidFill>
                <a:schemeClr val="bg1"/>
              </a:solidFill>
            </a:endParaRPr>
          </a:p>
          <a:p>
            <a:pPr algn="ctr"/>
            <a:endParaRPr lang="uk-UA" sz="4800" dirty="0" err="1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620" y="1628799"/>
            <a:ext cx="8640960" cy="34563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Портфоліо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Неверкло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Ольги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Петрівни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логопеда дитячого будинку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3543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88640"/>
            <a:ext cx="9036496" cy="122413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Індивідуальні логопедичні заняття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t="-1" r="28165" b="5454"/>
          <a:stretch/>
        </p:blipFill>
        <p:spPr>
          <a:xfrm>
            <a:off x="580761" y="1556792"/>
            <a:ext cx="3096343" cy="3461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672408" cy="2946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94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296144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>
                <a:solidFill>
                  <a:srgbClr val="002060"/>
                </a:solidFill>
              </a:rPr>
              <a:t>Відкрите логопедичне заняття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sz="4000" dirty="0" smtClean="0">
                <a:solidFill>
                  <a:srgbClr val="002060"/>
                </a:solidFill>
              </a:rPr>
              <a:t>січень 2021р</a:t>
            </a:r>
            <a:r>
              <a:rPr lang="uk-UA" sz="4000" dirty="0" smtClean="0"/>
              <a:t>.</a:t>
            </a:r>
            <a:endParaRPr lang="ru-RU" sz="4000" dirty="0"/>
          </a:p>
        </p:txBody>
      </p:sp>
      <p:pic>
        <p:nvPicPr>
          <p:cNvPr id="8" name="Picture 6" descr="Сценарій на тему: “Вміння творити добро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07333"/>
            <a:ext cx="7423150" cy="445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47664" y="1541416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</a:rPr>
              <a:t>«Твори добро</a:t>
            </a:r>
            <a:r>
              <a:rPr lang="en-US" altLang="ru-RU" sz="2400" dirty="0" smtClean="0">
                <a:solidFill>
                  <a:srgbClr val="FF0000"/>
                </a:solidFill>
                <a:latin typeface="Arial Black" pitchFamily="34" charset="0"/>
              </a:rPr>
              <a:t>,</a:t>
            </a:r>
            <a:r>
              <a:rPr lang="uk-UA" altLang="ru-RU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alt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бо</a:t>
            </a:r>
            <a:r>
              <a:rPr lang="ru-RU" altLang="ru-RU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alt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ти</a:t>
            </a:r>
            <a:r>
              <a:rPr lang="ru-RU" altLang="ru-RU" sz="2400" dirty="0" smtClean="0">
                <a:solidFill>
                  <a:srgbClr val="FF0000"/>
                </a:solidFill>
                <a:latin typeface="Arial Black" pitchFamily="34" charset="0"/>
              </a:rPr>
              <a:t> -</a:t>
            </a:r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</a:rPr>
              <a:t>Людина»</a:t>
            </a:r>
            <a:endParaRPr lang="ru-RU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заняття\IMG_3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747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то заняття\IMG_35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64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80287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Участь у методичній роботі</a:t>
            </a:r>
            <a:endParaRPr lang="ru-RU" dirty="0"/>
          </a:p>
        </p:txBody>
      </p:sp>
      <p:pic>
        <p:nvPicPr>
          <p:cNvPr id="1026" name="Picture 2" descr="E:\методобєднання\IMG_2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7800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етодобєднання\IMG_2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649713" cy="2737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методобєднання\IMG_29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0021"/>
            <a:ext cx="3665957" cy="2819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42" y="3933056"/>
            <a:ext cx="3603781" cy="2700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79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492896"/>
            <a:ext cx="8604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66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ДЯКУЮ ЗА УВАГУ!</a:t>
            </a:r>
            <a:endParaRPr lang="ru-RU" sz="6600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637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620688"/>
            <a:ext cx="4896544" cy="5505475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548680"/>
            <a:ext cx="5184576" cy="5832648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Неверкло Ольга Петрівна</a:t>
            </a:r>
            <a:br>
              <a:rPr lang="uk-UA" sz="3200" b="1" dirty="0" smtClean="0">
                <a:solidFill>
                  <a:srgbClr val="002060"/>
                </a:solidFill>
              </a:rPr>
            </a:br>
            <a:r>
              <a:rPr lang="uk-UA" sz="3200" b="1" dirty="0" smtClean="0">
                <a:solidFill>
                  <a:srgbClr val="002060"/>
                </a:solidFill>
              </a:rPr>
              <a:t>2 січня 1958р.н.</a:t>
            </a:r>
            <a:br>
              <a:rPr lang="uk-UA" sz="3200" b="1" dirty="0" smtClean="0">
                <a:solidFill>
                  <a:srgbClr val="002060"/>
                </a:solidFill>
              </a:rPr>
            </a:br>
            <a:r>
              <a:rPr lang="uk-UA" sz="3200" b="1" dirty="0">
                <a:solidFill>
                  <a:srgbClr val="002060"/>
                </a:solidFill>
              </a:rPr>
              <a:t>У</a:t>
            </a:r>
            <a:r>
              <a:rPr lang="uk-UA" sz="3200" b="1" dirty="0" smtClean="0">
                <a:solidFill>
                  <a:srgbClr val="002060"/>
                </a:solidFill>
              </a:rPr>
              <a:t> 1984р. закінчила Ужгородський Державний університет і отримала повну вищу освіту за спеціальністю «Вчитель історії та суспільствознавства» </a:t>
            </a:r>
            <a:br>
              <a:rPr lang="uk-UA" sz="3200" b="1" dirty="0" smtClean="0">
                <a:solidFill>
                  <a:srgbClr val="002060"/>
                </a:solidFill>
              </a:rPr>
            </a:br>
            <a:r>
              <a:rPr lang="uk-UA" sz="3200" b="1" dirty="0" smtClean="0">
                <a:solidFill>
                  <a:srgbClr val="002060"/>
                </a:solidFill>
              </a:rPr>
              <a:t>Загальний стаж роботи –40р.</a:t>
            </a:r>
            <a:br>
              <a:rPr lang="uk-UA" sz="3200" b="1" dirty="0" smtClean="0">
                <a:solidFill>
                  <a:srgbClr val="002060"/>
                </a:solidFill>
              </a:rPr>
            </a:br>
            <a:r>
              <a:rPr lang="uk-UA" sz="3200" b="1" dirty="0" smtClean="0">
                <a:solidFill>
                  <a:srgbClr val="002060"/>
                </a:solidFill>
              </a:rPr>
              <a:t>На посаді логопеда – 25 р.</a:t>
            </a:r>
            <a:br>
              <a:rPr lang="uk-UA" sz="3200" b="1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162617" cy="4652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72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3600" b="1" dirty="0" smtClean="0">
                <a:latin typeface="Monotype Corsiva" pitchFamily="66" charset="0"/>
              </a:rPr>
              <a:t>Життя, як бумеранг</a:t>
            </a:r>
          </a:p>
          <a:p>
            <a:pPr marL="0" indent="0">
              <a:buNone/>
            </a:pPr>
            <a:r>
              <a:rPr lang="uk-UA" sz="3600" b="1" dirty="0" smtClean="0">
                <a:latin typeface="Monotype Corsiva" pitchFamily="66" charset="0"/>
              </a:rPr>
              <a:t>Що сієш – зрештою й пожнеш</a:t>
            </a:r>
          </a:p>
          <a:p>
            <a:pPr marL="0" indent="0">
              <a:buNone/>
            </a:pPr>
            <a:r>
              <a:rPr lang="uk-UA" sz="3600" b="1" dirty="0" smtClean="0">
                <a:latin typeface="Monotype Corsiva" pitchFamily="66" charset="0"/>
              </a:rPr>
              <a:t>Що віддаєш – подібне повертає</a:t>
            </a:r>
          </a:p>
          <a:p>
            <a:pPr marL="0" indent="0">
              <a:buNone/>
            </a:pPr>
            <a:r>
              <a:rPr lang="uk-UA" sz="3600" b="1" dirty="0" smtClean="0">
                <a:latin typeface="Monotype Corsiva" pitchFamily="66" charset="0"/>
              </a:rPr>
              <a:t>Прощення має той, хто все прощає.</a:t>
            </a:r>
          </a:p>
          <a:p>
            <a:pPr marL="0" indent="0">
              <a:buNone/>
            </a:pPr>
            <a:r>
              <a:rPr lang="uk-UA" sz="3600" b="1" dirty="0" smtClean="0">
                <a:latin typeface="Monotype Corsiva" pitchFamily="66" charset="0"/>
              </a:rPr>
              <a:t>За підлу зраду слід чекати зради </a:t>
            </a:r>
          </a:p>
          <a:p>
            <a:pPr marL="0" indent="0">
              <a:buNone/>
            </a:pPr>
            <a:r>
              <a:rPr lang="uk-UA" sz="3600" b="1" dirty="0" smtClean="0">
                <a:latin typeface="Monotype Corsiva" pitchFamily="66" charset="0"/>
              </a:rPr>
              <a:t>З повагою живеш – й тебе теж поважають…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600" dirty="0" smtClean="0">
                <a:latin typeface="Monotype Corsiva" pitchFamily="66" charset="0"/>
              </a:rPr>
              <a:t/>
            </a:r>
            <a:br>
              <a:rPr lang="uk-UA" sz="6600" dirty="0" smtClean="0">
                <a:latin typeface="Monotype Corsiva" pitchFamily="66" charset="0"/>
              </a:rPr>
            </a:br>
            <a:r>
              <a:rPr lang="uk-UA" sz="6600" dirty="0" smtClean="0">
                <a:solidFill>
                  <a:srgbClr val="002060"/>
                </a:solidFill>
                <a:latin typeface="Monotype Corsiva" pitchFamily="66" charset="0"/>
              </a:rPr>
              <a:t>Моє життєве кредо</a:t>
            </a:r>
            <a:r>
              <a:rPr lang="uk-UA" sz="6600" dirty="0" smtClean="0">
                <a:latin typeface="Monotype Corsiva" pitchFamily="66" charset="0"/>
              </a:rPr>
              <a:t>:</a:t>
            </a:r>
            <a:br>
              <a:rPr lang="uk-UA" sz="6600" dirty="0" smtClean="0">
                <a:latin typeface="Monotype Corsiva" pitchFamily="66" charset="0"/>
              </a:rPr>
            </a:br>
            <a:endParaRPr lang="ru-RU" sz="6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sz="4400" dirty="0" smtClean="0">
                <a:latin typeface="Monotype Corsiva" pitchFamily="66" charset="0"/>
              </a:rPr>
              <a:t>Кожне слово педагога повинно нести в собі добро, справедливість, красу – в цьому суть наших повчань. Від нього залежить чим стане серце дитини – ніжною квіткою чи засушеною корою.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1925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uk-UA" sz="5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5400" dirty="0" smtClean="0">
                <a:solidFill>
                  <a:srgbClr val="002060"/>
                </a:solidFill>
                <a:latin typeface="Monotype Corsiva" pitchFamily="66" charset="0"/>
              </a:rPr>
              <a:t>Моє педагогічне кредо:</a:t>
            </a:r>
            <a:br>
              <a:rPr lang="uk-UA" sz="54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845496" cy="1008112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002060"/>
                </a:solidFill>
                <a:latin typeface="Monotype Corsiva" pitchFamily="66" charset="0"/>
              </a:rPr>
              <a:t>Проблемне питання </a:t>
            </a: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208912" cy="3456384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FFFF00"/>
                </a:solidFill>
              </a:rPr>
              <a:t>«Подолання дислексії та дисграфії у дітей шкільного віку.»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17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277544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>У 2016 році атестувалась востаннє, отримала кваліфікаційну категорію </a:t>
            </a:r>
            <a:br>
              <a:rPr lang="uk-UA" sz="3600" dirty="0" smtClean="0">
                <a:solidFill>
                  <a:srgbClr val="002060"/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>«спеціаліст І категорії»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44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solidFill>
                  <a:srgbClr val="002060"/>
                </a:solidFill>
              </a:rPr>
              <a:t>У 2021 році проходила курси підвищення кваліфікації в Закарпатському обласному інституті післядипломної педагогічної освіти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User\Desktop\IMG_4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3722922" cy="49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326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01384"/>
            <a:ext cx="9036496" cy="5184576"/>
          </a:xfrm>
        </p:spPr>
        <p:txBody>
          <a:bodyPr>
            <a:noAutofit/>
          </a:bodyPr>
          <a:lstStyle/>
          <a:p>
            <a:pPr lvl="0" algn="just"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Розробка і реалізація корекційної роботи по попередженню і подоланню порушень письмового і усного мовлення учнів початкових класів. Виховання правильного мовлення у дітей з важкими порушеннями за принципом «Говоримо, спілкуємось, розвиваємось.»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Якісно підготувати дітей з вадами мовлення до навчання в школі, </a:t>
            </a:r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зберегти та укріпити їх фізичний та психічний розвиток, підвищити їх розумову та пізнавальну активність, створити умови для соціально – емоційного розвитку.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Корекційна  логопедична  робота   передбачає активний  вплив  логопеда  на процес становлення  індивідуальності  дитини  та формування дитячої особистості  , на підготовку дітей до органічного безболісного входження до </a:t>
            </a:r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соціуму.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Поглиблювати роботу над формуванням зв'язного українського </a:t>
            </a:r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мовлення, використовувати  </a:t>
            </a: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 види діяльності  школярів, враховуючи здібності ,</a:t>
            </a:r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інтереси, нахили  </a:t>
            </a: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кожної дитини у навчанні, з метою виховання самостійної, освіченої дитини, свідомого громадянина й патріота України.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0" algn="just">
              <a:buNone/>
            </a:pP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1608" cy="1212744"/>
          </a:xfrm>
        </p:spPr>
        <p:txBody>
          <a:bodyPr>
            <a:noAutofit/>
          </a:bodyPr>
          <a:lstStyle/>
          <a:p>
            <a:pPr algn="ctr"/>
            <a:r>
              <a:rPr lang="uk-UA" sz="4000" b="1" kern="100" dirty="0">
                <a:solidFill>
                  <a:srgbClr val="002060"/>
                </a:solidFill>
                <a:latin typeface="Times New Roman"/>
                <a:ea typeface="Lucida Sans Unicode"/>
              </a:rPr>
              <a:t>Головні напрямки роботи </a:t>
            </a:r>
            <a:r>
              <a:rPr lang="uk-UA" sz="4000" b="1" kern="100" dirty="0" smtClean="0">
                <a:solidFill>
                  <a:srgbClr val="002060"/>
                </a:solidFill>
                <a:latin typeface="Times New Roman"/>
                <a:ea typeface="Lucida Sans Unicode"/>
              </a:rPr>
              <a:t>логопеда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87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84136"/>
            <a:ext cx="3168352" cy="4226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600" dirty="0" smtClean="0">
                <a:solidFill>
                  <a:srgbClr val="002060"/>
                </a:solidFill>
              </a:rPr>
              <a:t>Кабінет логопеда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2" r="-2548" b="1475"/>
          <a:stretch/>
        </p:blipFill>
        <p:spPr>
          <a:xfrm>
            <a:off x="467544" y="1426097"/>
            <a:ext cx="4593159" cy="5090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734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470</TotalTime>
  <Words>292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Чинадіївський дошкільний навчальний заклад (дитячий будинок) інтернатного типу Закарпатської обласної ради</vt:lpstr>
      <vt:lpstr>Неверкло Ольга Петрівна 2 січня 1958р.н. У 1984р. закінчила Ужгородський Державний університет і отримала повну вищу освіту за спеціальністю «Вчитель історії та суспільствознавства»  Загальний стаж роботи –40р. На посаді логопеда – 25 р. </vt:lpstr>
      <vt:lpstr> Моє життєве кредо: </vt:lpstr>
      <vt:lpstr> Моє педагогічне кредо: </vt:lpstr>
      <vt:lpstr>Проблемне питання </vt:lpstr>
      <vt:lpstr>     У 2016 році атестувалась востаннє, отримала кваліфікаційну категорію  «спеціаліст І категорії»</vt:lpstr>
      <vt:lpstr>У 2021 році проходила курси підвищення кваліфікації в Закарпатському обласному інституті післядипломної педагогічної освіти</vt:lpstr>
      <vt:lpstr>Головні напрямки роботи логопеда </vt:lpstr>
      <vt:lpstr>Кабінет логопеда</vt:lpstr>
      <vt:lpstr>Індивідуальні логопедичні заняття</vt:lpstr>
      <vt:lpstr>Відкрите логопедичне заняття січень 2021р.</vt:lpstr>
      <vt:lpstr>Презентация PowerPoint</vt:lpstr>
      <vt:lpstr>Презентация PowerPoint</vt:lpstr>
      <vt:lpstr>Участь у методичній роботі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Чинадіївський дошкільний навчальний заклад (дитячий будинок) інтернатного типу Закарпатської обласної ради</dc:title>
  <dc:creator>тест</dc:creator>
  <cp:lastModifiedBy>Пользователь</cp:lastModifiedBy>
  <cp:revision>57</cp:revision>
  <dcterms:created xsi:type="dcterms:W3CDTF">2013-03-13T21:20:22Z</dcterms:created>
  <dcterms:modified xsi:type="dcterms:W3CDTF">2021-04-21T06:47:05Z</dcterms:modified>
</cp:coreProperties>
</file>