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61" r:id="rId5"/>
    <p:sldId id="258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72766970_1301397954_9b92bd22717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34925"/>
            <a:ext cx="9775825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4960938" y="1833563"/>
            <a:ext cx="4811712" cy="4756150"/>
            <a:chOff x="4961048" y="1833669"/>
            <a:chExt cx="4811455" cy="4756377"/>
          </a:xfrm>
        </p:grpSpPr>
        <p:pic>
          <p:nvPicPr>
            <p:cNvPr id="5" name="Рисунок 8" descr="80326048_large_kTs_Jardin_orchidees23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517528">
              <a:off x="5986462" y="1833669"/>
              <a:ext cx="3786041" cy="420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80326049_large_kTs_Jardin_orchidees2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01374" flipH="1">
              <a:off x="4961048" y="3053276"/>
              <a:ext cx="3777432" cy="270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0326054_large_kTs_Jardin_orchidees1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766569">
              <a:off x="7571265" y="3810623"/>
              <a:ext cx="1786325" cy="257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0326052_large_kTs_Jardin_orchidees13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882302">
              <a:off x="6221348" y="3902131"/>
              <a:ext cx="1784253" cy="268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2" descr="80326053_large_kTs_Jardin_orchidees11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3121233">
              <a:off x="6486326" y="3276820"/>
              <a:ext cx="2778793" cy="2741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7A724-0C67-4EA7-9CDF-CAED76097B99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5272-450E-40D0-860C-F8409F7E2E3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80326052_large_kTs_Jardin_orchidees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21070">
            <a:off x="6221413" y="3225800"/>
            <a:ext cx="278447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3FC9-EC35-4D09-9C9B-41ED5CDDB879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9DE1-C7E0-4EB2-B38C-CEE215A8545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80326054_large_kTs_Jardin_orchidees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722012">
            <a:off x="6899275" y="3792538"/>
            <a:ext cx="2193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43E7-03CF-4345-AFAE-099B5118014D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8794-518F-4344-8BD0-043A8A7C6EE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80326053_large_kTs_Jardin_orchidees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08663">
            <a:off x="5683250" y="4191000"/>
            <a:ext cx="31861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74FF-5F4B-4B85-8DF4-D98528DAE91E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87BC-CFC3-4D33-A1C9-01BFB5AD7EA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80326048_large_kTs_Jardin_orchidees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25496">
            <a:off x="6400800" y="3644900"/>
            <a:ext cx="2855913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0885-FB16-40BC-AD92-B678E43F9C97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9841-F32A-4EB8-BEF6-CD86D8D51C2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80326049_large_kTs_Jardin_orchidees2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692373">
            <a:off x="5640388" y="3929062"/>
            <a:ext cx="37782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49AF-D806-4D41-8DCB-34CABCC9B962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16AD-CAF8-4638-8922-AF8E70ADF17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CC"/>
            </a:gs>
            <a:gs pos="9000">
              <a:srgbClr val="FFFFCC"/>
            </a:gs>
            <a:gs pos="48000">
              <a:srgbClr val="CCFFCC"/>
            </a:gs>
            <a:gs pos="70000">
              <a:srgbClr val="CCFFCC"/>
            </a:gs>
            <a:gs pos="96001">
              <a:srgbClr val="FFCCCC"/>
            </a:gs>
            <a:gs pos="97000">
              <a:srgbClr val="FFCCFF"/>
            </a:gs>
            <a:gs pos="100000">
              <a:srgbClr val="FFFFC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C131F-B8C9-47AF-A3E5-37E4E7DE09C1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C1BA9B-3EA4-4F90-BC0C-6001007BEA8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052736"/>
            <a:ext cx="676875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chemeClr val="accent2"/>
                </a:solidFill>
                <a:latin typeface="+mn-lt"/>
                <a:cs typeface="+mn-cs"/>
              </a:rPr>
              <a:t>Чинадіївський </a:t>
            </a:r>
            <a:r>
              <a:rPr lang="ru-RU" sz="2400" b="1" dirty="0" err="1" smtClean="0">
                <a:ln w="11430"/>
                <a:solidFill>
                  <a:schemeClr val="accent2"/>
                </a:solidFill>
                <a:latin typeface="+mn-lt"/>
                <a:cs typeface="+mn-cs"/>
              </a:rPr>
              <a:t>дошкільний</a:t>
            </a:r>
            <a:r>
              <a:rPr lang="ru-RU" sz="2400" b="1" dirty="0" smtClean="0">
                <a:ln w="11430"/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ru-RU" sz="2400" b="1" dirty="0" err="1" smtClean="0">
                <a:ln w="11430"/>
                <a:solidFill>
                  <a:schemeClr val="accent2"/>
                </a:solidFill>
                <a:latin typeface="+mn-lt"/>
                <a:cs typeface="+mn-cs"/>
              </a:rPr>
              <a:t>навчальний</a:t>
            </a:r>
            <a:r>
              <a:rPr lang="ru-RU" sz="2400" b="1" dirty="0" smtClean="0">
                <a:ln w="11430"/>
                <a:solidFill>
                  <a:schemeClr val="accent2"/>
                </a:solidFill>
                <a:latin typeface="+mn-lt"/>
                <a:cs typeface="+mn-cs"/>
              </a:rPr>
              <a:t> заклад(дитячий </a:t>
            </a:r>
            <a:r>
              <a:rPr lang="ru-RU" sz="2400" b="1" dirty="0" err="1" smtClean="0">
                <a:ln w="11430"/>
                <a:solidFill>
                  <a:schemeClr val="accent2"/>
                </a:solidFill>
                <a:latin typeface="+mn-lt"/>
                <a:cs typeface="+mn-cs"/>
              </a:rPr>
              <a:t>будинок</a:t>
            </a:r>
            <a:r>
              <a:rPr lang="ru-RU" sz="2400" b="1" dirty="0" smtClean="0">
                <a:ln w="11430"/>
                <a:solidFill>
                  <a:schemeClr val="accent2"/>
                </a:solidFill>
                <a:latin typeface="+mn-lt"/>
                <a:cs typeface="+mn-cs"/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n w="11430"/>
                <a:solidFill>
                  <a:schemeClr val="accent2"/>
                </a:solidFill>
                <a:latin typeface="+mn-lt"/>
                <a:cs typeface="+mn-cs"/>
              </a:rPr>
              <a:t>Закарпатської</a:t>
            </a:r>
            <a:r>
              <a:rPr lang="ru-RU" sz="2400" b="1" dirty="0" smtClean="0">
                <a:ln w="11430"/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ru-RU" sz="2400" b="1" dirty="0" err="1" smtClean="0">
                <a:ln w="11430"/>
                <a:solidFill>
                  <a:schemeClr val="accent2"/>
                </a:solidFill>
                <a:latin typeface="+mn-lt"/>
                <a:cs typeface="+mn-cs"/>
              </a:rPr>
              <a:t>обласної</a:t>
            </a:r>
            <a:r>
              <a:rPr lang="ru-RU" sz="2400" b="1" dirty="0" smtClean="0">
                <a:ln w="11430"/>
                <a:solidFill>
                  <a:schemeClr val="accent2"/>
                </a:solidFill>
                <a:latin typeface="+mn-lt"/>
                <a:cs typeface="+mn-cs"/>
              </a:rPr>
              <a:t> ради </a:t>
            </a:r>
            <a:endParaRPr lang="ru-RU" sz="2400" b="1" dirty="0">
              <a:ln w="11430"/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140968"/>
            <a:ext cx="51132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Monotype Corsiva" panose="03010101010201010101" pitchFamily="66" charset="0"/>
                <a:cs typeface="+mn-cs"/>
              </a:rPr>
              <a:t>ПОРТФОЛІО</a:t>
            </a:r>
            <a:endParaRPr lang="ru-RU" sz="1400" b="1" dirty="0" smtClean="0">
              <a:solidFill>
                <a:schemeClr val="accent2"/>
              </a:solidFill>
              <a:latin typeface="Monotype Corsiva" panose="03010101010201010101" pitchFamily="66" charset="0"/>
              <a:cs typeface="+mn-cs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b="1" dirty="0" smtClean="0">
              <a:solidFill>
                <a:schemeClr val="accent2"/>
              </a:solidFill>
              <a:latin typeface="Monotype Corsiva" panose="03010101010201010101" pitchFamily="66" charset="0"/>
              <a:cs typeface="+mn-cs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err="1" smtClean="0">
                <a:solidFill>
                  <a:schemeClr val="accent2"/>
                </a:solidFill>
                <a:latin typeface="Monotype Corsiva" panose="03010101010201010101" pitchFamily="66" charset="0"/>
                <a:cs typeface="+mn-cs"/>
              </a:rPr>
              <a:t>вчителя</a:t>
            </a:r>
            <a:r>
              <a:rPr lang="ru-RU" sz="2800" b="1" dirty="0" smtClean="0">
                <a:solidFill>
                  <a:schemeClr val="accent2"/>
                </a:solidFill>
                <a:latin typeface="Monotype Corsiva" panose="03010101010201010101" pitchFamily="66" charset="0"/>
                <a:cs typeface="+mn-cs"/>
              </a:rPr>
              <a:t> – дефектолога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b="1" dirty="0" smtClean="0">
              <a:solidFill>
                <a:schemeClr val="accent2"/>
              </a:solidFill>
              <a:latin typeface="Monotype Corsiva" panose="03010101010201010101" pitchFamily="66" charset="0"/>
              <a:cs typeface="+mn-cs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Monotype Corsiva" panose="03010101010201010101" pitchFamily="66" charset="0"/>
                <a:cs typeface="+mn-cs"/>
              </a:rPr>
              <a:t>СУШАНИН 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Monotype Corsiva" panose="03010101010201010101" pitchFamily="66" charset="0"/>
                <a:cs typeface="+mn-cs"/>
              </a:rPr>
              <a:t>ВІКТОРІЇ ЮРІЇВНИ</a:t>
            </a:r>
            <a:endParaRPr lang="ru-RU" sz="2800" b="1" dirty="0">
              <a:solidFill>
                <a:schemeClr val="accent2"/>
              </a:solidFill>
              <a:latin typeface="Monotype Corsiva" panose="03010101010201010101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4509120"/>
            <a:ext cx="4011979" cy="2138589"/>
          </a:xfrm>
        </p:spPr>
        <p:txBody>
          <a:bodyPr/>
          <a:lstStyle/>
          <a:p>
            <a:r>
              <a:rPr lang="uk-UA" sz="28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Кабінет вчителя - дефектолога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01008"/>
            <a:ext cx="4008843" cy="300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ісце для вмісту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170277"/>
            <a:ext cx="4440974" cy="3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1766"/>
            <a:ext cx="4316312" cy="323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9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278688" cy="2088231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uk-UA" sz="54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Робота</a:t>
            </a:r>
            <a:r>
              <a:rPr lang="uk-UA" sz="48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uk-UA" sz="54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з учасниками навчально – виховного процесу</a:t>
            </a:r>
            <a:r>
              <a:rPr lang="ru-RU" sz="2000" b="1" dirty="0">
                <a:solidFill>
                  <a:schemeClr val="accent2"/>
                </a:solidFill>
                <a:latin typeface="Corbel" panose="020B0503020204020204" pitchFamily="34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accent2"/>
                </a:solidFill>
                <a:latin typeface="Corbel" panose="020B0503020204020204" pitchFamily="34" charset="0"/>
                <a:ea typeface="+mn-ea"/>
                <a:cs typeface="+mn-cs"/>
              </a:rPr>
            </a:br>
            <a:endParaRPr lang="uk-UA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990656" cy="936104"/>
          </a:xfrm>
        </p:spPr>
        <p:txBody>
          <a:bodyPr/>
          <a:lstStyle/>
          <a:p>
            <a:r>
              <a:rPr lang="uk-UA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Соціально – побутове орієнтування</a:t>
            </a:r>
            <a:endParaRPr lang="uk-UA" sz="4000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36" y="1263573"/>
            <a:ext cx="4176464" cy="556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10" y="837938"/>
            <a:ext cx="3932005" cy="294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41" y="3786942"/>
            <a:ext cx="4094744" cy="307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46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45" y="3801832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7034"/>
            <a:ext cx="2785597" cy="371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498" y="-49292"/>
            <a:ext cx="2387622" cy="394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97034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91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3368624" cy="598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79231"/>
            <a:ext cx="2755102" cy="367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6127" y="332656"/>
            <a:ext cx="2831927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7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031" y="0"/>
            <a:ext cx="2664296" cy="3552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794" y="75578"/>
            <a:ext cx="2815940" cy="338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746" y="-837"/>
            <a:ext cx="2762414" cy="349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65" y="3460194"/>
            <a:ext cx="2536010" cy="338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1754" y="3460194"/>
            <a:ext cx="2618398" cy="330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1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езентація досвіду Кабанової М.П. учителя німецької мови - ppt downlo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5231631" cy="39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062664" cy="792087"/>
          </a:xfrm>
        </p:spPr>
        <p:txBody>
          <a:bodyPr/>
          <a:lstStyle/>
          <a:p>
            <a:pPr lv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EA157A"/>
                </a:solidFill>
                <a:latin typeface="Monotype Corsiva" panose="03010101010201010101" pitchFamily="66" charset="0"/>
                <a:ea typeface="+mn-ea"/>
                <a:cs typeface="Arial" charset="0"/>
              </a:rPr>
              <a:t>СУШАНИН </a:t>
            </a:r>
            <a:r>
              <a:rPr lang="ru-RU" sz="2800" b="1" dirty="0" smtClean="0">
                <a:solidFill>
                  <a:srgbClr val="EA157A"/>
                </a:solidFill>
                <a:latin typeface="Monotype Corsiva" panose="03010101010201010101" pitchFamily="66" charset="0"/>
                <a:ea typeface="+mn-ea"/>
                <a:cs typeface="Arial" charset="0"/>
              </a:rPr>
              <a:t>ВІКТОРІЯ ЮРІЇВНА</a:t>
            </a:r>
            <a:r>
              <a:rPr lang="ru-RU" sz="2800" b="1" dirty="0">
                <a:solidFill>
                  <a:srgbClr val="EA157A"/>
                </a:solidFill>
                <a:latin typeface="Monotype Corsiva" panose="03010101010201010101" pitchFamily="66" charset="0"/>
                <a:ea typeface="+mn-ea"/>
                <a:cs typeface="Arial" charset="0"/>
              </a:rPr>
              <a:t/>
            </a:r>
            <a:br>
              <a:rPr lang="ru-RU" sz="2800" b="1" dirty="0">
                <a:solidFill>
                  <a:srgbClr val="EA157A"/>
                </a:solidFill>
                <a:latin typeface="Monotype Corsiva" panose="03010101010201010101" pitchFamily="66" charset="0"/>
                <a:ea typeface="+mn-ea"/>
                <a:cs typeface="Arial" charset="0"/>
              </a:rPr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0920" cy="4896544"/>
          </a:xfrm>
        </p:spPr>
        <p:txBody>
          <a:bodyPr/>
          <a:lstStyle/>
          <a:p>
            <a:pPr lvl="0"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rgbClr val="4F271C"/>
                </a:solidFill>
                <a:latin typeface="Corbel" panose="020B0503020204020204" pitchFamily="34" charset="0"/>
              </a:rPr>
              <a:t>Дата народження: </a:t>
            </a:r>
            <a:r>
              <a:rPr lang="uk-UA" sz="1400" i="1" dirty="0" smtClean="0">
                <a:solidFill>
                  <a:srgbClr val="4F271C"/>
                </a:solidFill>
                <a:latin typeface="Corbel" panose="020B0503020204020204" pitchFamily="34" charset="0"/>
              </a:rPr>
              <a:t>06.01.1993р</a:t>
            </a:r>
            <a:r>
              <a:rPr lang="uk-UA" sz="1400" i="1" dirty="0">
                <a:solidFill>
                  <a:srgbClr val="4F271C"/>
                </a:solidFill>
                <a:latin typeface="Corbel" panose="020B0503020204020204" pitchFamily="34" charset="0"/>
              </a:rPr>
              <a:t>.</a:t>
            </a:r>
          </a:p>
          <a:p>
            <a:pPr lvl="0" algn="l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400" b="1" i="1" dirty="0">
                <a:solidFill>
                  <a:srgbClr val="4F271C"/>
                </a:solidFill>
                <a:latin typeface="Arial" charset="0"/>
              </a:rPr>
              <a:t>  Освіта: </a:t>
            </a:r>
            <a:r>
              <a:rPr lang="uk-UA" sz="1400" i="1" dirty="0">
                <a:solidFill>
                  <a:srgbClr val="4F271C"/>
                </a:solidFill>
                <a:latin typeface="Arial" charset="0"/>
              </a:rPr>
              <a:t>вища</a:t>
            </a:r>
          </a:p>
          <a:p>
            <a:pPr lvl="0" algn="l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400" b="1" i="1" dirty="0">
                <a:solidFill>
                  <a:srgbClr val="4F271C"/>
                </a:solidFill>
                <a:latin typeface="Arial" charset="0"/>
              </a:rPr>
              <a:t>  Спеціальність: </a:t>
            </a:r>
            <a:r>
              <a:rPr lang="uk-UA" sz="1400" b="1" i="1" dirty="0" smtClean="0">
                <a:solidFill>
                  <a:srgbClr val="4F271C"/>
                </a:solidFill>
                <a:latin typeface="Arial" charset="0"/>
              </a:rPr>
              <a:t>«Спеціальна освіта»,</a:t>
            </a:r>
          </a:p>
          <a:p>
            <a:pPr lvl="0"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solidFill>
                  <a:srgbClr val="4F271C"/>
                </a:solidFill>
                <a:latin typeface="Arial" charset="0"/>
              </a:rPr>
              <a:t> </a:t>
            </a:r>
            <a:r>
              <a:rPr lang="uk-UA" sz="1400" b="1" i="1" dirty="0">
                <a:solidFill>
                  <a:srgbClr val="4F271C"/>
                </a:solidFill>
                <a:latin typeface="Arial" charset="0"/>
              </a:rPr>
              <a:t>дефектолог (логопед).</a:t>
            </a:r>
          </a:p>
          <a:p>
            <a:pPr lvl="0" algn="l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400" b="1" i="1" dirty="0">
                <a:solidFill>
                  <a:srgbClr val="4F271C"/>
                </a:solidFill>
                <a:latin typeface="Arial" charset="0"/>
              </a:rPr>
              <a:t>Кваліфікаційна категорія: </a:t>
            </a:r>
            <a:r>
              <a:rPr lang="uk-UA" sz="1400" i="1" dirty="0">
                <a:solidFill>
                  <a:srgbClr val="4F271C"/>
                </a:solidFill>
                <a:latin typeface="Arial" charset="0"/>
              </a:rPr>
              <a:t>“спеціаліст”</a:t>
            </a:r>
          </a:p>
          <a:p>
            <a:pPr lvl="0" algn="l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400" b="1" i="1" dirty="0">
                <a:solidFill>
                  <a:srgbClr val="4F271C"/>
                </a:solidFill>
                <a:latin typeface="Arial" charset="0"/>
              </a:rPr>
              <a:t>  Курси підвищення кваліфікації:</a:t>
            </a:r>
          </a:p>
          <a:p>
            <a:pPr lvl="0"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1400" i="1" dirty="0">
                <a:solidFill>
                  <a:srgbClr val="4F271C"/>
                </a:solidFill>
                <a:latin typeface="Arial" charset="0"/>
              </a:rPr>
              <a:t>ЗІППО 2021- </a:t>
            </a:r>
            <a:r>
              <a:rPr lang="uk-UA" sz="1400" i="1" dirty="0" smtClean="0">
                <a:solidFill>
                  <a:srgbClr val="4F271C"/>
                </a:solidFill>
                <a:latin typeface="Arial" charset="0"/>
              </a:rPr>
              <a:t>2022р.р</a:t>
            </a:r>
            <a:r>
              <a:rPr lang="uk-UA" sz="1400" i="1" dirty="0">
                <a:solidFill>
                  <a:srgbClr val="4F271C"/>
                </a:solidFill>
                <a:latin typeface="Arial" charset="0"/>
              </a:rPr>
              <a:t>.</a:t>
            </a:r>
          </a:p>
          <a:p>
            <a:pPr lvl="0"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solidFill>
                  <a:srgbClr val="4F271C"/>
                </a:solidFill>
                <a:latin typeface="Arial" charset="0"/>
              </a:rPr>
              <a:t>Дата </a:t>
            </a:r>
            <a:r>
              <a:rPr lang="uk-UA" sz="1400" b="1" i="1" dirty="0">
                <a:solidFill>
                  <a:srgbClr val="4F271C"/>
                </a:solidFill>
                <a:latin typeface="Arial" charset="0"/>
              </a:rPr>
              <a:t>попередньої атестації:</a:t>
            </a:r>
          </a:p>
          <a:p>
            <a:pPr lvl="0"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rgbClr val="4F271C"/>
                </a:solidFill>
                <a:latin typeface="Arial" charset="0"/>
              </a:rPr>
              <a:t>Атестуюсь вперше </a:t>
            </a:r>
          </a:p>
          <a:p>
            <a:pPr lvl="0" algn="l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400" b="1" i="1" dirty="0">
                <a:solidFill>
                  <a:srgbClr val="4F271C"/>
                </a:solidFill>
                <a:latin typeface="Arial" charset="0"/>
              </a:rPr>
              <a:t>Педагогічний стаж - </a:t>
            </a:r>
            <a:r>
              <a:rPr lang="uk-UA" sz="1400" i="1" dirty="0" smtClean="0">
                <a:solidFill>
                  <a:srgbClr val="4F271C"/>
                </a:solidFill>
                <a:latin typeface="Arial" charset="0"/>
              </a:rPr>
              <a:t>2р.6 </a:t>
            </a:r>
            <a:r>
              <a:rPr lang="uk-UA" sz="1400" i="1" dirty="0">
                <a:solidFill>
                  <a:srgbClr val="4F271C"/>
                </a:solidFill>
                <a:latin typeface="Arial" charset="0"/>
              </a:rPr>
              <a:t>м.</a:t>
            </a:r>
          </a:p>
          <a:p>
            <a:pPr lvl="0" algn="l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400" b="1" i="1" dirty="0">
                <a:solidFill>
                  <a:srgbClr val="4F271C"/>
                </a:solidFill>
                <a:latin typeface="Arial" charset="0"/>
              </a:rPr>
              <a:t>  На посаді вчителя - дефектолога: </a:t>
            </a:r>
            <a:r>
              <a:rPr lang="uk-UA" sz="1400" i="1" dirty="0" smtClean="0">
                <a:solidFill>
                  <a:srgbClr val="4F271C"/>
                </a:solidFill>
                <a:latin typeface="Arial" charset="0"/>
              </a:rPr>
              <a:t>2р.6м</a:t>
            </a:r>
            <a:endParaRPr lang="uk-UA" sz="1400" dirty="0">
              <a:solidFill>
                <a:srgbClr val="4F271C"/>
              </a:solidFill>
              <a:latin typeface="Arial" charset="0"/>
            </a:endParaRPr>
          </a:p>
          <a:p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46640" cy="764704"/>
          </a:xfrm>
        </p:spPr>
        <p:txBody>
          <a:bodyPr/>
          <a:lstStyle/>
          <a:p>
            <a:r>
              <a:rPr lang="uk-UA" sz="4800" b="1" dirty="0">
                <a:solidFill>
                  <a:schemeClr val="accent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Проблемне питання</a:t>
            </a:r>
            <a:endParaRPr lang="ru-RU" dirty="0" smtClean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5832648" cy="41764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Формування навичок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та вмінь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у дітей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особливими освітніми потребами,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які необхідні для свідомого та самостійного (на скільки це можливо) вирішення різноманітних життєвих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проблем та соціалізації.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uk-UA" sz="4000" b="1" dirty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Мій життєвий принцип</a:t>
            </a:r>
            <a:endParaRPr lang="ru-RU" dirty="0" smtClean="0">
              <a:solidFill>
                <a:schemeClr val="accent2"/>
              </a:solidFill>
            </a:endParaRPr>
          </a:p>
        </p:txBody>
      </p:sp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160840" cy="3721968"/>
          </a:xfrm>
        </p:spPr>
        <p:txBody>
          <a:bodyPr/>
          <a:lstStyle/>
          <a:p>
            <a:pPr algn="just"/>
            <a:endParaRPr lang="uk-UA" dirty="0" smtClean="0"/>
          </a:p>
          <a:p>
            <a:pPr algn="just"/>
            <a:r>
              <a:rPr lang="uk-UA" dirty="0" smtClean="0"/>
              <a:t>Віддай дитині крихітку себе ,</a:t>
            </a:r>
          </a:p>
          <a:p>
            <a:pPr algn="just"/>
            <a:r>
              <a:rPr lang="uk-UA" dirty="0" smtClean="0"/>
              <a:t>За це душа поповнюється світлом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523720" cy="1440160"/>
          </a:xfrm>
        </p:spPr>
        <p:txBody>
          <a:bodyPr/>
          <a:lstStyle/>
          <a:p>
            <a:r>
              <a:rPr lang="uk-UA" sz="4800" dirty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Monotype Corsiva" pitchFamily="66" charset="0"/>
                <a:ea typeface="Times New Roman" pitchFamily="18" charset="0"/>
              </a:rPr>
              <a:t>Педагогічне кредо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088832" cy="3793976"/>
          </a:xfrm>
        </p:spPr>
        <p:txBody>
          <a:bodyPr/>
          <a:lstStyle/>
          <a:p>
            <a:pPr algn="just"/>
            <a:endParaRPr lang="uk-UA" dirty="0" smtClean="0"/>
          </a:p>
          <a:p>
            <a:pPr algn="just"/>
            <a:r>
              <a:rPr lang="uk-UA" dirty="0" smtClean="0"/>
              <a:t>Учитись важко, а учить ще важче.</a:t>
            </a:r>
          </a:p>
          <a:p>
            <a:pPr algn="just"/>
            <a:r>
              <a:rPr lang="uk-UA" dirty="0" smtClean="0"/>
              <a:t>Але не мусиш зупинятись ти.</a:t>
            </a:r>
          </a:p>
          <a:p>
            <a:pPr algn="just"/>
            <a:r>
              <a:rPr lang="uk-UA" dirty="0" smtClean="0"/>
              <a:t>Як дітям віддаєш усе найкраще,</a:t>
            </a:r>
          </a:p>
          <a:p>
            <a:pPr algn="just"/>
            <a:r>
              <a:rPr lang="uk-UA" dirty="0" smtClean="0"/>
              <a:t>То й сам сягнеш нової висоти.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uk-UA" sz="2400" b="1" dirty="0" smtClean="0">
                <a:solidFill>
                  <a:srgbClr val="EA157A"/>
                </a:solidFill>
                <a:latin typeface="Monotype Corsiva" pitchFamily="66" charset="0"/>
                <a:cs typeface="Times New Roman" pitchFamily="18" charset="0"/>
              </a:rPr>
              <a:t>У 2021 році закінчила Кам</a:t>
            </a:r>
            <a:r>
              <a:rPr lang="uk-UA" sz="2400" b="1" dirty="0" smtClean="0">
                <a:solidFill>
                  <a:srgbClr val="EA15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uk-UA" sz="2400" b="1" dirty="0" smtClean="0">
                <a:solidFill>
                  <a:srgbClr val="EA157A"/>
                </a:solidFill>
                <a:latin typeface="Monotype Corsiva" pitchFamily="66" charset="0"/>
                <a:cs typeface="Times New Roman" pitchFamily="18" charset="0"/>
              </a:rPr>
              <a:t>янець – Подільський національний університет ім. Івана  Огієнка і здобула кваліфікацію бакалавра за спеціальністю «Спеціальна освіта»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7300" y="2149029"/>
            <a:ext cx="465313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4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"/>
            <a:ext cx="8062664" cy="1916831"/>
          </a:xfrm>
        </p:spPr>
        <p:txBody>
          <a:bodyPr/>
          <a:lstStyle/>
          <a:p>
            <a:r>
              <a:rPr lang="uk-UA" sz="2400" b="1" dirty="0">
                <a:solidFill>
                  <a:srgbClr val="EA157A"/>
                </a:solidFill>
                <a:latin typeface="Monotype Corsiva" pitchFamily="66" charset="0"/>
                <a:cs typeface="Times New Roman" pitchFamily="18" charset="0"/>
              </a:rPr>
              <a:t>У </a:t>
            </a:r>
            <a:r>
              <a:rPr lang="uk-UA" sz="2400" b="1" dirty="0" smtClean="0">
                <a:solidFill>
                  <a:srgbClr val="EA157A"/>
                </a:solidFill>
                <a:latin typeface="Monotype Corsiva" pitchFamily="66" charset="0"/>
                <a:cs typeface="Times New Roman" pitchFamily="18" charset="0"/>
              </a:rPr>
              <a:t>2023 </a:t>
            </a:r>
            <a:r>
              <a:rPr lang="uk-UA" sz="2400" b="1" dirty="0">
                <a:solidFill>
                  <a:srgbClr val="EA157A"/>
                </a:solidFill>
                <a:latin typeface="Monotype Corsiva" pitchFamily="66" charset="0"/>
                <a:cs typeface="Times New Roman" pitchFamily="18" charset="0"/>
              </a:rPr>
              <a:t>році закінчила </a:t>
            </a:r>
            <a:r>
              <a:rPr lang="uk-UA" sz="2400" b="1" dirty="0" smtClean="0">
                <a:solidFill>
                  <a:srgbClr val="EA157A"/>
                </a:solidFill>
                <a:latin typeface="Monotype Corsiva" pitchFamily="66" charset="0"/>
                <a:cs typeface="Times New Roman" pitchFamily="18" charset="0"/>
              </a:rPr>
              <a:t>Кам</a:t>
            </a:r>
            <a:r>
              <a:rPr lang="uk-UA" sz="2400" b="1" dirty="0" smtClean="0">
                <a:solidFill>
                  <a:srgbClr val="EA15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uk-UA" sz="2400" b="1" dirty="0" smtClean="0">
                <a:solidFill>
                  <a:srgbClr val="EA157A"/>
                </a:solidFill>
                <a:latin typeface="Monotype Corsiva" pitchFamily="66" charset="0"/>
                <a:cs typeface="Times New Roman" pitchFamily="18" charset="0"/>
              </a:rPr>
              <a:t>янець </a:t>
            </a:r>
            <a:r>
              <a:rPr lang="uk-UA" sz="2400" b="1" dirty="0">
                <a:solidFill>
                  <a:srgbClr val="EA157A"/>
                </a:solidFill>
                <a:latin typeface="Monotype Corsiva" pitchFamily="66" charset="0"/>
                <a:cs typeface="Times New Roman" pitchFamily="18" charset="0"/>
              </a:rPr>
              <a:t>– Подільський національний університет ім. Івана  Огієнка </a:t>
            </a:r>
            <a:r>
              <a:rPr lang="uk-UA" sz="2400" b="1" dirty="0" smtClean="0">
                <a:solidFill>
                  <a:srgbClr val="EA157A"/>
                </a:solidFill>
                <a:latin typeface="Monotype Corsiva" pitchFamily="66" charset="0"/>
                <a:cs typeface="Times New Roman" pitchFamily="18" charset="0"/>
              </a:rPr>
              <a:t>і здобула кваліфікацію магістра за спеціальністю «Спеціальна освіта» (логопедія)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628800"/>
            <a:ext cx="3672408" cy="496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5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7990656" cy="1440159"/>
          </a:xfrm>
        </p:spPr>
        <p:txBody>
          <a:bodyPr/>
          <a:lstStyle/>
          <a:p>
            <a:r>
              <a:rPr lang="uk-UA" sz="24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У 2021 - </a:t>
            </a:r>
            <a:r>
              <a:rPr lang="uk-UA" sz="2400" b="1" dirty="0" smtClean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2022 </a:t>
            </a:r>
            <a:r>
              <a:rPr lang="uk-UA" sz="2400" b="1" dirty="0" err="1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р.р</a:t>
            </a:r>
            <a:r>
              <a:rPr lang="uk-UA" sz="24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. проходила курси підвищення кваліфікації в Закарпатському обласному інституті післядипломної педагогічної освіти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160840" cy="3577952"/>
          </a:xfrm>
        </p:spPr>
        <p:txBody>
          <a:bodyPr/>
          <a:lstStyle/>
          <a:p>
            <a:pPr lvl="0"/>
            <a:endParaRPr lang="uk-UA" dirty="0">
              <a:solidFill>
                <a:prstClr val="black">
                  <a:tint val="75000"/>
                </a:prstClr>
              </a:solidFill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844824"/>
            <a:ext cx="324117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62" y="1860288"/>
            <a:ext cx="3242976" cy="452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0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3816424" cy="1296143"/>
          </a:xfrm>
        </p:spPr>
        <p:txBody>
          <a:bodyPr/>
          <a:lstStyle/>
          <a:p>
            <a:r>
              <a:rPr lang="uk-UA" sz="3600" b="1" dirty="0" smtClean="0">
                <a:solidFill>
                  <a:srgbClr val="EA157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СЕРТИФІКАТИ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24062" y="-434140"/>
            <a:ext cx="3312369" cy="441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5569" y="2288874"/>
            <a:ext cx="3384376" cy="451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31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ХИДЕИ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ОРХИДЕИ</Template>
  <TotalTime>73</TotalTime>
  <Words>231</Words>
  <Application>Microsoft Office PowerPoint</Application>
  <PresentationFormat>Екран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Monotype Corsiva</vt:lpstr>
      <vt:lpstr>Times New Roman</vt:lpstr>
      <vt:lpstr>Wingdings</vt:lpstr>
      <vt:lpstr>ОРХИДЕИ</vt:lpstr>
      <vt:lpstr>Презентація PowerPoint</vt:lpstr>
      <vt:lpstr>СУШАНИН ВІКТОРІЯ ЮРІЇВНА </vt:lpstr>
      <vt:lpstr>Проблемне питання</vt:lpstr>
      <vt:lpstr>Мій життєвий принцип</vt:lpstr>
      <vt:lpstr>Педагогічне кредо</vt:lpstr>
      <vt:lpstr>У 2021 році закінчила Кам'янець – Подільський національний університет ім. Івана  Огієнка і здобула кваліфікацію бакалавра за спеціальністю «Спеціальна освіта»</vt:lpstr>
      <vt:lpstr>У 2023 році закінчила Кам'янець – Подільський національний університет ім. Івана  Огієнка і здобула кваліфікацію магістра за спеціальністю «Спеціальна освіта» (логопедія)</vt:lpstr>
      <vt:lpstr>У 2021 - 2022 р.р. проходила курси підвищення кваліфікації в Закарпатському обласному інституті післядипломної педагогічної освіти</vt:lpstr>
      <vt:lpstr>СЕРТИФІКАТИ</vt:lpstr>
      <vt:lpstr>Кабінет вчителя - дефектолога</vt:lpstr>
      <vt:lpstr>Робота з учасниками навчально – виховного процесу </vt:lpstr>
      <vt:lpstr>Соціально – побутове орієнтування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lesya</dc:creator>
  <cp:lastModifiedBy>comp 105</cp:lastModifiedBy>
  <cp:revision>12</cp:revision>
  <dcterms:created xsi:type="dcterms:W3CDTF">2013-10-20T18:45:09Z</dcterms:created>
  <dcterms:modified xsi:type="dcterms:W3CDTF">2024-04-08T10:18:43Z</dcterms:modified>
</cp:coreProperties>
</file>